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4630400" cy="8229600"/>
  <p:notesSz cx="8229600" cy="14630400"/>
  <p:embeddedFontLst>
    <p:embeddedFont>
      <p:font typeface="DM Sans" panose="020F0502020204030204" pitchFamily="2" charset="0"/>
      <p:regular r:id="rId20"/>
    </p:embeddedFont>
    <p:embeddedFont>
      <p:font typeface="Libre Baskerville" panose="020F0502020204030204" pitchFamily="2" charset="0"/>
      <p:regular r:id="rId21"/>
    </p:embeddedFont>
  </p:embeddedFont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3" d="100"/>
          <a:sy n="73" d="100"/>
        </p:scale>
        <p:origin x="62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5586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 1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lide 1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hyperlink" Target="https://lsg.giustizia.it/" TargetMode="Externa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115741"/>
          </a:xfrm>
          <a:prstGeom prst="rect">
            <a:avLst/>
          </a:prstGeom>
        </p:spPr>
      </p:pic>
      <p:sp>
        <p:nvSpPr>
          <p:cNvPr id="3" name="Text 0"/>
          <p:cNvSpPr/>
          <p:nvPr/>
        </p:nvSpPr>
        <p:spPr>
          <a:xfrm>
            <a:off x="592336" y="2735580"/>
            <a:ext cx="13445728" cy="270867"/>
          </a:xfrm>
          <a:prstGeom prst="rect">
            <a:avLst/>
          </a:prstGeom>
          <a:noFill/>
          <a:ln/>
        </p:spPr>
        <p:txBody>
          <a:bodyPr wrap="none" lIns="0" tIns="0" rIns="0" bIns="0" rtlCol="0" anchor="t"/>
          <a:lstStyle/>
          <a:p>
            <a:pPr marL="0" indent="0" algn="l">
              <a:lnSpc>
                <a:spcPts val="2100"/>
              </a:lnSpc>
              <a:buNone/>
            </a:pPr>
            <a:endParaRPr lang="en-US" sz="1300" dirty="0"/>
          </a:p>
        </p:txBody>
      </p:sp>
      <p:sp>
        <p:nvSpPr>
          <p:cNvPr id="4" name="Text 1"/>
          <p:cNvSpPr/>
          <p:nvPr/>
        </p:nvSpPr>
        <p:spPr>
          <a:xfrm>
            <a:off x="592336" y="3175635"/>
            <a:ext cx="13445728" cy="1057751"/>
          </a:xfrm>
          <a:prstGeom prst="rect">
            <a:avLst/>
          </a:prstGeom>
          <a:noFill/>
          <a:ln/>
        </p:spPr>
        <p:txBody>
          <a:bodyPr wrap="square" lIns="0" tIns="0" rIns="0" bIns="0" rtlCol="0" anchor="t"/>
          <a:lstStyle/>
          <a:p>
            <a:pPr marL="0" indent="0" algn="l">
              <a:lnSpc>
                <a:spcPts val="4150"/>
              </a:lnSpc>
              <a:buNone/>
            </a:pPr>
            <a:r>
              <a:rPr lang="en-US" sz="3300" dirty="0">
                <a:solidFill>
                  <a:srgbClr val="5C4E3D"/>
                </a:solidFill>
                <a:latin typeface="Libre Baskerville" pitchFamily="34" charset="0"/>
                <a:ea typeface="Libre Baskerville" pitchFamily="34" charset="-122"/>
                <a:cs typeface="Libre Baskerville" pitchFamily="34" charset="-120"/>
              </a:rPr>
              <a:t>I BENEFICI FISCALI DEL PROCEDIMENTO DI MEDIAZIONE </a:t>
            </a:r>
            <a:r>
              <a:rPr lang="en-US" sz="3300" b="1" i="1" dirty="0">
                <a:solidFill>
                  <a:srgbClr val="1F7135"/>
                </a:solidFill>
                <a:latin typeface="Libre Baskerville" pitchFamily="34" charset="0"/>
                <a:ea typeface="Libre Baskerville" pitchFamily="34" charset="-122"/>
                <a:cs typeface="Libre Baskerville" pitchFamily="34" charset="-120"/>
              </a:rPr>
              <a:t>POST</a:t>
            </a:r>
            <a:r>
              <a:rPr lang="en-US" sz="3300" dirty="0">
                <a:solidFill>
                  <a:srgbClr val="5C4E3D"/>
                </a:solidFill>
                <a:latin typeface="Libre Baskerville" pitchFamily="34" charset="0"/>
                <a:ea typeface="Libre Baskerville" pitchFamily="34" charset="-122"/>
                <a:cs typeface="Libre Baskerville" pitchFamily="34" charset="-120"/>
              </a:rPr>
              <a:t> "RIFORMA CARTABIA"</a:t>
            </a:r>
            <a:endParaRPr lang="en-US" sz="3300" dirty="0"/>
          </a:p>
        </p:txBody>
      </p:sp>
      <p:sp>
        <p:nvSpPr>
          <p:cNvPr id="5" name="Text 2"/>
          <p:cNvSpPr/>
          <p:nvPr/>
        </p:nvSpPr>
        <p:spPr>
          <a:xfrm>
            <a:off x="592336" y="4487228"/>
            <a:ext cx="8131135" cy="528876"/>
          </a:xfrm>
          <a:prstGeom prst="rect">
            <a:avLst/>
          </a:prstGeom>
          <a:noFill/>
          <a:ln/>
        </p:spPr>
        <p:txBody>
          <a:bodyPr wrap="none" lIns="0" tIns="0" rIns="0" bIns="0" rtlCol="0" anchor="t"/>
          <a:lstStyle/>
          <a:p>
            <a:pPr marL="0" indent="0" algn="l">
              <a:lnSpc>
                <a:spcPts val="4150"/>
              </a:lnSpc>
              <a:buNone/>
            </a:pPr>
            <a:r>
              <a:rPr lang="en-US" sz="3300" b="1" dirty="0">
                <a:solidFill>
                  <a:srgbClr val="5C4E3D"/>
                </a:solidFill>
                <a:latin typeface="Libre Baskerville" pitchFamily="34" charset="0"/>
                <a:ea typeface="Libre Baskerville" pitchFamily="34" charset="-122"/>
                <a:cs typeface="Libre Baskerville" pitchFamily="34" charset="-120"/>
              </a:rPr>
              <a:t>Credito d'Imposta art. 20 Dlgs. 28/10</a:t>
            </a:r>
            <a:endParaRPr lang="en-US" sz="3300" dirty="0"/>
          </a:p>
        </p:txBody>
      </p:sp>
      <p:sp>
        <p:nvSpPr>
          <p:cNvPr id="6" name="Shape 3"/>
          <p:cNvSpPr/>
          <p:nvPr/>
        </p:nvSpPr>
        <p:spPr>
          <a:xfrm>
            <a:off x="592336" y="5269944"/>
            <a:ext cx="380762" cy="380762"/>
          </a:xfrm>
          <a:prstGeom prst="roundRect">
            <a:avLst>
              <a:gd name="adj" fmla="val 18670"/>
            </a:avLst>
          </a:prstGeom>
          <a:solidFill>
            <a:srgbClr val="F7EDD4"/>
          </a:solidFill>
          <a:ln w="7620">
            <a:solidFill>
              <a:srgbClr val="DDD3BA"/>
            </a:solidFill>
            <a:prstDash val="solid"/>
          </a:ln>
        </p:spPr>
        <p:txBody>
          <a:bodyPr/>
          <a:lstStyle/>
          <a:p>
            <a:endParaRPr lang="it-IT"/>
          </a:p>
        </p:txBody>
      </p:sp>
      <p:pic>
        <p:nvPicPr>
          <p:cNvPr id="7" name="Image 1" descr="preencoded.png"/>
          <p:cNvPicPr>
            <a:picLocks noChangeAspect="1"/>
          </p:cNvPicPr>
          <p:nvPr/>
        </p:nvPicPr>
        <p:blipFill>
          <a:blip r:embed="rId4"/>
          <a:stretch>
            <a:fillRect/>
          </a:stretch>
        </p:blipFill>
        <p:spPr>
          <a:xfrm>
            <a:off x="655796" y="5301675"/>
            <a:ext cx="253841" cy="317302"/>
          </a:xfrm>
          <a:prstGeom prst="rect">
            <a:avLst/>
          </a:prstGeom>
        </p:spPr>
      </p:pic>
      <p:sp>
        <p:nvSpPr>
          <p:cNvPr id="8" name="Text 4"/>
          <p:cNvSpPr/>
          <p:nvPr/>
        </p:nvSpPr>
        <p:spPr>
          <a:xfrm>
            <a:off x="1142286" y="5291018"/>
            <a:ext cx="3790950" cy="338495"/>
          </a:xfrm>
          <a:prstGeom prst="rect">
            <a:avLst/>
          </a:prstGeom>
          <a:noFill/>
          <a:ln/>
        </p:spPr>
        <p:txBody>
          <a:bodyPr wrap="none" lIns="0" tIns="0" rIns="0" bIns="0" rtlCol="0" anchor="t"/>
          <a:lstStyle/>
          <a:p>
            <a:pPr marL="0" indent="0" algn="l">
              <a:lnSpc>
                <a:spcPts val="2650"/>
              </a:lnSpc>
              <a:buNone/>
            </a:pPr>
            <a:r>
              <a:rPr lang="en-US" sz="1650" b="1" dirty="0">
                <a:solidFill>
                  <a:srgbClr val="F44444"/>
                </a:solidFill>
                <a:latin typeface="DM Sans" pitchFamily="34" charset="0"/>
                <a:ea typeface="DM Sans" pitchFamily="34" charset="-122"/>
                <a:cs typeface="DM Sans" pitchFamily="34" charset="-120"/>
              </a:rPr>
              <a:t>Beneficio Principale</a:t>
            </a:r>
            <a:endParaRPr lang="en-US" sz="1650" dirty="0"/>
          </a:p>
        </p:txBody>
      </p:sp>
      <p:sp>
        <p:nvSpPr>
          <p:cNvPr id="9" name="Text 5"/>
          <p:cNvSpPr/>
          <p:nvPr/>
        </p:nvSpPr>
        <p:spPr>
          <a:xfrm>
            <a:off x="1142286" y="5730954"/>
            <a:ext cx="3790950" cy="2030968"/>
          </a:xfrm>
          <a:prstGeom prst="rect">
            <a:avLst/>
          </a:prstGeom>
          <a:noFill/>
          <a:ln/>
        </p:spPr>
        <p:txBody>
          <a:bodyPr wrap="square" lIns="0" tIns="0" rIns="0" bIns="0" rtlCol="0" anchor="t"/>
          <a:lstStyle/>
          <a:p>
            <a:pPr marL="0" indent="0" algn="l">
              <a:lnSpc>
                <a:spcPts val="2650"/>
              </a:lnSpc>
              <a:buNone/>
            </a:pPr>
            <a:r>
              <a:rPr lang="en-US" sz="1650" dirty="0">
                <a:solidFill>
                  <a:srgbClr val="454240"/>
                </a:solidFill>
                <a:latin typeface="DM Sans" pitchFamily="34" charset="0"/>
                <a:ea typeface="DM Sans" pitchFamily="34" charset="-122"/>
                <a:cs typeface="DM Sans" pitchFamily="34" charset="-120"/>
              </a:rPr>
              <a:t>Il </a:t>
            </a:r>
            <a:r>
              <a:rPr lang="en-US" sz="1650" b="1" dirty="0">
                <a:solidFill>
                  <a:srgbClr val="454240"/>
                </a:solidFill>
                <a:latin typeface="DM Sans" pitchFamily="34" charset="0"/>
                <a:ea typeface="DM Sans" pitchFamily="34" charset="-122"/>
                <a:cs typeface="DM Sans" pitchFamily="34" charset="-120"/>
              </a:rPr>
              <a:t>credito d’imposta </a:t>
            </a:r>
            <a:r>
              <a:rPr lang="en-US" sz="1650" dirty="0">
                <a:solidFill>
                  <a:srgbClr val="454240"/>
                </a:solidFill>
                <a:latin typeface="DM Sans" pitchFamily="34" charset="0"/>
                <a:ea typeface="DM Sans" pitchFamily="34" charset="-122"/>
                <a:cs typeface="DM Sans" pitchFamily="34" charset="-120"/>
              </a:rPr>
              <a:t>è un credito tributario che </a:t>
            </a:r>
            <a:r>
              <a:rPr lang="en-US" sz="1650" b="1" dirty="0">
                <a:solidFill>
                  <a:srgbClr val="454240"/>
                </a:solidFill>
                <a:latin typeface="DM Sans" pitchFamily="34" charset="0"/>
                <a:ea typeface="DM Sans" pitchFamily="34" charset="-122"/>
                <a:cs typeface="DM Sans" pitchFamily="34" charset="-120"/>
              </a:rPr>
              <a:t>qualsiasi soggetto, privato o azienda</a:t>
            </a:r>
            <a:r>
              <a:rPr lang="en-US" sz="1650" dirty="0">
                <a:solidFill>
                  <a:srgbClr val="454240"/>
                </a:solidFill>
                <a:latin typeface="DM Sans" pitchFamily="34" charset="0"/>
                <a:ea typeface="DM Sans" pitchFamily="34" charset="-122"/>
                <a:cs typeface="DM Sans" pitchFamily="34" charset="-120"/>
              </a:rPr>
              <a:t>, vanta nei confronti dell’Erario statale, della Regione, dell’Inps, dell’Inail, del Comune oppure da altri Enti pubblici. </a:t>
            </a:r>
            <a:endParaRPr lang="en-US" sz="1650" dirty="0"/>
          </a:p>
        </p:txBody>
      </p:sp>
      <p:sp>
        <p:nvSpPr>
          <p:cNvPr id="10" name="Shape 6"/>
          <p:cNvSpPr/>
          <p:nvPr/>
        </p:nvSpPr>
        <p:spPr>
          <a:xfrm>
            <a:off x="5144810" y="5269944"/>
            <a:ext cx="380762" cy="380762"/>
          </a:xfrm>
          <a:prstGeom prst="roundRect">
            <a:avLst>
              <a:gd name="adj" fmla="val 18670"/>
            </a:avLst>
          </a:prstGeom>
          <a:solidFill>
            <a:srgbClr val="F7EDD4"/>
          </a:solidFill>
          <a:ln w="7620">
            <a:solidFill>
              <a:srgbClr val="DDD3BA"/>
            </a:solidFill>
            <a:prstDash val="solid"/>
          </a:ln>
        </p:spPr>
        <p:txBody>
          <a:bodyPr/>
          <a:lstStyle/>
          <a:p>
            <a:endParaRPr lang="it-IT"/>
          </a:p>
        </p:txBody>
      </p:sp>
      <p:pic>
        <p:nvPicPr>
          <p:cNvPr id="11" name="Image 2" descr="preencoded.png"/>
          <p:cNvPicPr>
            <a:picLocks noChangeAspect="1"/>
          </p:cNvPicPr>
          <p:nvPr/>
        </p:nvPicPr>
        <p:blipFill>
          <a:blip r:embed="rId5"/>
          <a:stretch>
            <a:fillRect/>
          </a:stretch>
        </p:blipFill>
        <p:spPr>
          <a:xfrm>
            <a:off x="5208270" y="5301675"/>
            <a:ext cx="253841" cy="317302"/>
          </a:xfrm>
          <a:prstGeom prst="rect">
            <a:avLst/>
          </a:prstGeom>
        </p:spPr>
      </p:pic>
      <p:sp>
        <p:nvSpPr>
          <p:cNvPr id="12" name="Text 7"/>
          <p:cNvSpPr/>
          <p:nvPr/>
        </p:nvSpPr>
        <p:spPr>
          <a:xfrm>
            <a:off x="5694759" y="5291018"/>
            <a:ext cx="3790950" cy="338495"/>
          </a:xfrm>
          <a:prstGeom prst="rect">
            <a:avLst/>
          </a:prstGeom>
          <a:noFill/>
          <a:ln/>
        </p:spPr>
        <p:txBody>
          <a:bodyPr wrap="none" lIns="0" tIns="0" rIns="0" bIns="0" rtlCol="0" anchor="t"/>
          <a:lstStyle/>
          <a:p>
            <a:pPr marL="0" indent="0" algn="l">
              <a:lnSpc>
                <a:spcPts val="2650"/>
              </a:lnSpc>
              <a:buNone/>
            </a:pPr>
            <a:r>
              <a:rPr lang="en-US" sz="1650" b="1" dirty="0">
                <a:solidFill>
                  <a:srgbClr val="1F7135"/>
                </a:solidFill>
                <a:latin typeface="DM Sans" pitchFamily="34" charset="0"/>
                <a:ea typeface="DM Sans" pitchFamily="34" charset="-122"/>
                <a:cs typeface="DM Sans" pitchFamily="34" charset="-120"/>
              </a:rPr>
              <a:t>Destinatari</a:t>
            </a:r>
            <a:endParaRPr lang="en-US" sz="1650" dirty="0"/>
          </a:p>
        </p:txBody>
      </p:sp>
      <p:sp>
        <p:nvSpPr>
          <p:cNvPr id="13" name="Text 8"/>
          <p:cNvSpPr/>
          <p:nvPr/>
        </p:nvSpPr>
        <p:spPr>
          <a:xfrm>
            <a:off x="5694759" y="5730954"/>
            <a:ext cx="3790950" cy="1692473"/>
          </a:xfrm>
          <a:prstGeom prst="rect">
            <a:avLst/>
          </a:prstGeom>
          <a:noFill/>
          <a:ln/>
        </p:spPr>
        <p:txBody>
          <a:bodyPr wrap="square" lIns="0" tIns="0" rIns="0" bIns="0" rtlCol="0" anchor="t"/>
          <a:lstStyle/>
          <a:p>
            <a:pPr marL="0" indent="0" algn="l">
              <a:lnSpc>
                <a:spcPts val="2650"/>
              </a:lnSpc>
              <a:buNone/>
            </a:pPr>
            <a:r>
              <a:rPr lang="en-US" sz="1650" dirty="0">
                <a:solidFill>
                  <a:srgbClr val="454240"/>
                </a:solidFill>
                <a:latin typeface="DM Sans" pitchFamily="34" charset="0"/>
                <a:ea typeface="DM Sans" pitchFamily="34" charset="-122"/>
                <a:cs typeface="DM Sans" pitchFamily="34" charset="-120"/>
              </a:rPr>
              <a:t>Tutte le parti che partecipano alla mediazione, privati, aziende, associazioni ecc… indipendentemente dall'esito (sia con accordo raggiunto che non concluso positivamente).</a:t>
            </a:r>
            <a:endParaRPr lang="en-US" sz="1650" dirty="0"/>
          </a:p>
        </p:txBody>
      </p:sp>
      <p:sp>
        <p:nvSpPr>
          <p:cNvPr id="14" name="Shape 9"/>
          <p:cNvSpPr/>
          <p:nvPr/>
        </p:nvSpPr>
        <p:spPr>
          <a:xfrm>
            <a:off x="9697283" y="5269944"/>
            <a:ext cx="380762" cy="380762"/>
          </a:xfrm>
          <a:prstGeom prst="roundRect">
            <a:avLst>
              <a:gd name="adj" fmla="val 18670"/>
            </a:avLst>
          </a:prstGeom>
          <a:solidFill>
            <a:srgbClr val="F7EDD4"/>
          </a:solidFill>
          <a:ln w="7620">
            <a:solidFill>
              <a:srgbClr val="DDD3BA"/>
            </a:solidFill>
            <a:prstDash val="solid"/>
          </a:ln>
        </p:spPr>
        <p:txBody>
          <a:bodyPr/>
          <a:lstStyle/>
          <a:p>
            <a:endParaRPr lang="it-IT"/>
          </a:p>
        </p:txBody>
      </p:sp>
      <p:pic>
        <p:nvPicPr>
          <p:cNvPr id="15" name="Image 3" descr="preencoded.png"/>
          <p:cNvPicPr>
            <a:picLocks noChangeAspect="1"/>
          </p:cNvPicPr>
          <p:nvPr/>
        </p:nvPicPr>
        <p:blipFill>
          <a:blip r:embed="rId6"/>
          <a:stretch>
            <a:fillRect/>
          </a:stretch>
        </p:blipFill>
        <p:spPr>
          <a:xfrm>
            <a:off x="9760744" y="5301675"/>
            <a:ext cx="253841" cy="317302"/>
          </a:xfrm>
          <a:prstGeom prst="rect">
            <a:avLst/>
          </a:prstGeom>
        </p:spPr>
      </p:pic>
      <p:sp>
        <p:nvSpPr>
          <p:cNvPr id="16" name="Text 10"/>
          <p:cNvSpPr/>
          <p:nvPr/>
        </p:nvSpPr>
        <p:spPr>
          <a:xfrm>
            <a:off x="10247233" y="5291018"/>
            <a:ext cx="3790950" cy="338495"/>
          </a:xfrm>
          <a:prstGeom prst="rect">
            <a:avLst/>
          </a:prstGeom>
          <a:noFill/>
          <a:ln/>
        </p:spPr>
        <p:txBody>
          <a:bodyPr wrap="none" lIns="0" tIns="0" rIns="0" bIns="0" rtlCol="0" anchor="t"/>
          <a:lstStyle/>
          <a:p>
            <a:pPr marL="0" indent="0" algn="l">
              <a:lnSpc>
                <a:spcPts val="2650"/>
              </a:lnSpc>
              <a:buNone/>
            </a:pPr>
            <a:r>
              <a:rPr lang="en-US" sz="1650" b="1" dirty="0">
                <a:solidFill>
                  <a:srgbClr val="910D0D"/>
                </a:solidFill>
                <a:latin typeface="DM Sans" pitchFamily="34" charset="0"/>
                <a:ea typeface="DM Sans" pitchFamily="34" charset="-122"/>
                <a:cs typeface="DM Sans" pitchFamily="34" charset="-120"/>
              </a:rPr>
              <a:t>Utilizzo</a:t>
            </a:r>
            <a:endParaRPr lang="en-US" sz="1650" dirty="0"/>
          </a:p>
        </p:txBody>
      </p:sp>
      <p:sp>
        <p:nvSpPr>
          <p:cNvPr id="17" name="Text 11"/>
          <p:cNvSpPr/>
          <p:nvPr/>
        </p:nvSpPr>
        <p:spPr>
          <a:xfrm>
            <a:off x="10247233" y="5730954"/>
            <a:ext cx="3790950" cy="1692473"/>
          </a:xfrm>
          <a:prstGeom prst="rect">
            <a:avLst/>
          </a:prstGeom>
          <a:noFill/>
          <a:ln/>
        </p:spPr>
        <p:txBody>
          <a:bodyPr wrap="square" lIns="0" tIns="0" rIns="0" bIns="0" rtlCol="0" anchor="t"/>
          <a:lstStyle/>
          <a:p>
            <a:pPr marL="0" indent="0" algn="l">
              <a:lnSpc>
                <a:spcPts val="2650"/>
              </a:lnSpc>
              <a:buNone/>
            </a:pPr>
            <a:r>
              <a:rPr lang="en-US" sz="1650" dirty="0">
                <a:solidFill>
                  <a:srgbClr val="454240"/>
                </a:solidFill>
                <a:latin typeface="DM Sans" pitchFamily="34" charset="0"/>
                <a:ea typeface="DM Sans" pitchFamily="34" charset="-122"/>
                <a:cs typeface="DM Sans" pitchFamily="34" charset="-120"/>
              </a:rPr>
              <a:t>Il credito </a:t>
            </a:r>
            <a:r>
              <a:rPr lang="en-US" sz="1650" b="1" dirty="0">
                <a:solidFill>
                  <a:srgbClr val="454240"/>
                </a:solidFill>
                <a:latin typeface="DM Sans" pitchFamily="34" charset="0"/>
                <a:ea typeface="DM Sans" pitchFamily="34" charset="-122"/>
                <a:cs typeface="DM Sans" pitchFamily="34" charset="-120"/>
              </a:rPr>
              <a:t>può essere compensato con altre imposte dovute allo Stato utilizzando il modello F24,</a:t>
            </a:r>
            <a:r>
              <a:rPr lang="en-US" sz="1650" dirty="0">
                <a:solidFill>
                  <a:srgbClr val="454240"/>
                </a:solidFill>
                <a:latin typeface="DM Sans" pitchFamily="34" charset="0"/>
                <a:ea typeface="DM Sans" pitchFamily="34" charset="-122"/>
                <a:cs typeface="DM Sans" pitchFamily="34" charset="-120"/>
              </a:rPr>
              <a:t> ma non è cumulabile con altre agevolazioni fiscali per la stessa procedura.</a:t>
            </a:r>
            <a:endParaRPr lang="en-US" sz="16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562570" y="443865"/>
            <a:ext cx="13505259" cy="1004888"/>
          </a:xfrm>
          <a:prstGeom prst="rect">
            <a:avLst/>
          </a:prstGeom>
          <a:noFill/>
          <a:ln/>
        </p:spPr>
        <p:txBody>
          <a:bodyPr wrap="square" lIns="0" tIns="0" rIns="0" bIns="0" rtlCol="0" anchor="t"/>
          <a:lstStyle/>
          <a:p>
            <a:pPr marL="0" indent="0" algn="l">
              <a:lnSpc>
                <a:spcPts val="3950"/>
              </a:lnSpc>
              <a:buNone/>
            </a:pPr>
            <a:r>
              <a:rPr lang="en-US" sz="3150" b="1" dirty="0">
                <a:solidFill>
                  <a:srgbClr val="5C4E3D"/>
                </a:solidFill>
                <a:latin typeface="Libre Baskerville" pitchFamily="34" charset="0"/>
                <a:ea typeface="Libre Baskerville" pitchFamily="34" charset="-122"/>
                <a:cs typeface="Libre Baskerville" pitchFamily="34" charset="-120"/>
              </a:rPr>
              <a:t>Esenzione dall'Imposta di Registro art. 17 commi 1 e 2 Dlgs 28/2010)</a:t>
            </a:r>
            <a:endParaRPr lang="en-US" sz="3150" dirty="0"/>
          </a:p>
        </p:txBody>
      </p:sp>
      <p:pic>
        <p:nvPicPr>
          <p:cNvPr id="3" name="Image 0" descr="preencoded.png"/>
          <p:cNvPicPr>
            <a:picLocks noChangeAspect="1"/>
          </p:cNvPicPr>
          <p:nvPr/>
        </p:nvPicPr>
        <p:blipFill>
          <a:blip r:embed="rId3"/>
          <a:stretch>
            <a:fillRect/>
          </a:stretch>
        </p:blipFill>
        <p:spPr>
          <a:xfrm>
            <a:off x="2824639" y="1770221"/>
            <a:ext cx="2228255" cy="1382316"/>
          </a:xfrm>
          <a:prstGeom prst="rect">
            <a:avLst/>
          </a:prstGeom>
        </p:spPr>
      </p:pic>
      <p:pic>
        <p:nvPicPr>
          <p:cNvPr id="4" name="Image 1" descr="preencoded.png"/>
          <p:cNvPicPr>
            <a:picLocks noChangeAspect="1"/>
          </p:cNvPicPr>
          <p:nvPr/>
        </p:nvPicPr>
        <p:blipFill>
          <a:blip r:embed="rId4"/>
          <a:stretch>
            <a:fillRect/>
          </a:stretch>
        </p:blipFill>
        <p:spPr>
          <a:xfrm>
            <a:off x="3825716" y="2503289"/>
            <a:ext cx="225981" cy="282535"/>
          </a:xfrm>
          <a:prstGeom prst="rect">
            <a:avLst/>
          </a:prstGeom>
        </p:spPr>
      </p:pic>
      <p:sp>
        <p:nvSpPr>
          <p:cNvPr id="5" name="Text 1"/>
          <p:cNvSpPr/>
          <p:nvPr/>
        </p:nvSpPr>
        <p:spPr>
          <a:xfrm>
            <a:off x="5213628" y="2091690"/>
            <a:ext cx="3934420" cy="321469"/>
          </a:xfrm>
          <a:prstGeom prst="rect">
            <a:avLst/>
          </a:prstGeom>
          <a:noFill/>
          <a:ln/>
        </p:spPr>
        <p:txBody>
          <a:bodyPr wrap="none" lIns="0" tIns="0" rIns="0" bIns="0" rtlCol="0" anchor="t"/>
          <a:lstStyle/>
          <a:p>
            <a:pPr marL="0" indent="0" algn="l">
              <a:lnSpc>
                <a:spcPts val="2500"/>
              </a:lnSpc>
              <a:buNone/>
            </a:pPr>
            <a:r>
              <a:rPr lang="en-US" sz="1550" b="1" dirty="0">
                <a:solidFill>
                  <a:srgbClr val="454240"/>
                </a:solidFill>
                <a:latin typeface="DM Sans" pitchFamily="34" charset="0"/>
                <a:ea typeface="DM Sans" pitchFamily="34" charset="-122"/>
                <a:cs typeface="DM Sans" pitchFamily="34" charset="-120"/>
              </a:rPr>
              <a:t>Esenzione Totale dall'Imposta di registro</a:t>
            </a:r>
            <a:endParaRPr lang="en-US" sz="1550" dirty="0"/>
          </a:p>
        </p:txBody>
      </p:sp>
      <p:sp>
        <p:nvSpPr>
          <p:cNvPr id="6" name="Text 2"/>
          <p:cNvSpPr/>
          <p:nvPr/>
        </p:nvSpPr>
        <p:spPr>
          <a:xfrm>
            <a:off x="5213628" y="2509599"/>
            <a:ext cx="3934420" cy="321469"/>
          </a:xfrm>
          <a:prstGeom prst="rect">
            <a:avLst/>
          </a:prstGeom>
          <a:noFill/>
          <a:ln/>
        </p:spPr>
        <p:txBody>
          <a:bodyPr wrap="none" lIns="0" tIns="0" rIns="0" bIns="0" rtlCol="0" anchor="t"/>
          <a:lstStyle/>
          <a:p>
            <a:pPr marL="0" indent="0" algn="l">
              <a:lnSpc>
                <a:spcPts val="2500"/>
              </a:lnSpc>
              <a:buNone/>
            </a:pPr>
            <a:r>
              <a:rPr lang="en-US" sz="1550" dirty="0">
                <a:solidFill>
                  <a:srgbClr val="454240"/>
                </a:solidFill>
                <a:latin typeface="DM Sans" pitchFamily="34" charset="0"/>
                <a:ea typeface="DM Sans" pitchFamily="34" charset="-122"/>
                <a:cs typeface="DM Sans" pitchFamily="34" charset="-120"/>
              </a:rPr>
              <a:t>Fino a €100.000</a:t>
            </a:r>
            <a:endParaRPr lang="en-US" sz="1550" dirty="0"/>
          </a:p>
        </p:txBody>
      </p:sp>
      <p:sp>
        <p:nvSpPr>
          <p:cNvPr id="7" name="Shape 3"/>
          <p:cNvSpPr/>
          <p:nvPr/>
        </p:nvSpPr>
        <p:spPr>
          <a:xfrm>
            <a:off x="5093018" y="3163014"/>
            <a:ext cx="8934688" cy="11430"/>
          </a:xfrm>
          <a:prstGeom prst="roundRect">
            <a:avLst>
              <a:gd name="adj" fmla="val 590742"/>
            </a:avLst>
          </a:prstGeom>
          <a:solidFill>
            <a:srgbClr val="DDD3BA"/>
          </a:solidFill>
          <a:ln/>
        </p:spPr>
        <p:txBody>
          <a:bodyPr/>
          <a:lstStyle/>
          <a:p>
            <a:endParaRPr lang="it-IT"/>
          </a:p>
        </p:txBody>
      </p:sp>
      <p:pic>
        <p:nvPicPr>
          <p:cNvPr id="8" name="Image 2" descr="preencoded.png"/>
          <p:cNvPicPr>
            <a:picLocks noChangeAspect="1"/>
          </p:cNvPicPr>
          <p:nvPr/>
        </p:nvPicPr>
        <p:blipFill>
          <a:blip r:embed="rId5"/>
          <a:stretch>
            <a:fillRect/>
          </a:stretch>
        </p:blipFill>
        <p:spPr>
          <a:xfrm>
            <a:off x="1710452" y="3192661"/>
            <a:ext cx="4456628" cy="1382316"/>
          </a:xfrm>
          <a:prstGeom prst="rect">
            <a:avLst/>
          </a:prstGeom>
        </p:spPr>
      </p:pic>
      <p:pic>
        <p:nvPicPr>
          <p:cNvPr id="9" name="Image 3" descr="preencoded.png"/>
          <p:cNvPicPr>
            <a:picLocks noChangeAspect="1"/>
          </p:cNvPicPr>
          <p:nvPr/>
        </p:nvPicPr>
        <p:blipFill>
          <a:blip r:embed="rId6"/>
          <a:stretch>
            <a:fillRect/>
          </a:stretch>
        </p:blipFill>
        <p:spPr>
          <a:xfrm>
            <a:off x="3825716" y="3742492"/>
            <a:ext cx="225981" cy="282535"/>
          </a:xfrm>
          <a:prstGeom prst="rect">
            <a:avLst/>
          </a:prstGeom>
        </p:spPr>
      </p:pic>
      <p:sp>
        <p:nvSpPr>
          <p:cNvPr id="10" name="Text 4"/>
          <p:cNvSpPr/>
          <p:nvPr/>
        </p:nvSpPr>
        <p:spPr>
          <a:xfrm>
            <a:off x="6327815" y="3353395"/>
            <a:ext cx="7579281" cy="321469"/>
          </a:xfrm>
          <a:prstGeom prst="rect">
            <a:avLst/>
          </a:prstGeom>
          <a:noFill/>
          <a:ln/>
        </p:spPr>
        <p:txBody>
          <a:bodyPr wrap="none" lIns="0" tIns="0" rIns="0" bIns="0" rtlCol="0" anchor="t"/>
          <a:lstStyle/>
          <a:p>
            <a:pPr marL="0" indent="0" algn="l">
              <a:lnSpc>
                <a:spcPts val="2500"/>
              </a:lnSpc>
              <a:buNone/>
            </a:pPr>
            <a:r>
              <a:rPr lang="en-US" sz="1550" b="1" dirty="0">
                <a:solidFill>
                  <a:srgbClr val="454240"/>
                </a:solidFill>
                <a:latin typeface="DM Sans" pitchFamily="34" charset="0"/>
                <a:ea typeface="DM Sans" pitchFamily="34" charset="-122"/>
                <a:cs typeface="DM Sans" pitchFamily="34" charset="-120"/>
              </a:rPr>
              <a:t>Imposta Proporzionale sull'eccedenza</a:t>
            </a:r>
            <a:endParaRPr lang="en-US" sz="1550" dirty="0"/>
          </a:p>
        </p:txBody>
      </p:sp>
      <p:sp>
        <p:nvSpPr>
          <p:cNvPr id="11" name="Text 5"/>
          <p:cNvSpPr/>
          <p:nvPr/>
        </p:nvSpPr>
        <p:spPr>
          <a:xfrm>
            <a:off x="6327815" y="3771305"/>
            <a:ext cx="7579281" cy="642938"/>
          </a:xfrm>
          <a:prstGeom prst="rect">
            <a:avLst/>
          </a:prstGeom>
          <a:noFill/>
          <a:ln/>
        </p:spPr>
        <p:txBody>
          <a:bodyPr wrap="square" lIns="0" tIns="0" rIns="0" bIns="0" rtlCol="0" anchor="t"/>
          <a:lstStyle/>
          <a:p>
            <a:pPr marL="0" indent="0" algn="l">
              <a:lnSpc>
                <a:spcPts val="2500"/>
              </a:lnSpc>
              <a:buNone/>
            </a:pPr>
            <a:r>
              <a:rPr lang="en-US" sz="1550" dirty="0">
                <a:solidFill>
                  <a:srgbClr val="454240"/>
                </a:solidFill>
                <a:latin typeface="DM Sans" pitchFamily="34" charset="0"/>
                <a:ea typeface="DM Sans" pitchFamily="34" charset="-122"/>
                <a:cs typeface="DM Sans" pitchFamily="34" charset="-120"/>
              </a:rPr>
              <a:t>Si paga la tassa del registro "solo" sull'eccedenza della franchigia di </a:t>
            </a:r>
            <a:r>
              <a:rPr lang="en-US" sz="1550" b="1" dirty="0">
                <a:solidFill>
                  <a:srgbClr val="454240"/>
                </a:solidFill>
                <a:latin typeface="DM Sans" pitchFamily="34" charset="0"/>
                <a:ea typeface="DM Sans" pitchFamily="34" charset="-122"/>
                <a:cs typeface="DM Sans" pitchFamily="34" charset="-120"/>
              </a:rPr>
              <a:t>100.000 euro (Centomila/00)</a:t>
            </a:r>
            <a:endParaRPr lang="en-US" sz="1550" dirty="0"/>
          </a:p>
        </p:txBody>
      </p:sp>
      <p:sp>
        <p:nvSpPr>
          <p:cNvPr id="12" name="Shape 6"/>
          <p:cNvSpPr/>
          <p:nvPr/>
        </p:nvSpPr>
        <p:spPr>
          <a:xfrm>
            <a:off x="6207204" y="4585454"/>
            <a:ext cx="7820501" cy="11430"/>
          </a:xfrm>
          <a:prstGeom prst="roundRect">
            <a:avLst>
              <a:gd name="adj" fmla="val 590742"/>
            </a:avLst>
          </a:prstGeom>
          <a:solidFill>
            <a:srgbClr val="DDD3BA"/>
          </a:solidFill>
          <a:ln/>
        </p:spPr>
        <p:txBody>
          <a:bodyPr/>
          <a:lstStyle/>
          <a:p>
            <a:endParaRPr lang="it-IT"/>
          </a:p>
        </p:txBody>
      </p:sp>
      <p:pic>
        <p:nvPicPr>
          <p:cNvPr id="13" name="Image 4" descr="preencoded.png"/>
          <p:cNvPicPr>
            <a:picLocks noChangeAspect="1"/>
          </p:cNvPicPr>
          <p:nvPr/>
        </p:nvPicPr>
        <p:blipFill>
          <a:blip r:embed="rId7"/>
          <a:stretch>
            <a:fillRect/>
          </a:stretch>
        </p:blipFill>
        <p:spPr>
          <a:xfrm>
            <a:off x="596265" y="4615101"/>
            <a:ext cx="6685002" cy="1382316"/>
          </a:xfrm>
          <a:prstGeom prst="rect">
            <a:avLst/>
          </a:prstGeom>
        </p:spPr>
      </p:pic>
      <p:pic>
        <p:nvPicPr>
          <p:cNvPr id="14" name="Image 5" descr="preencoded.png"/>
          <p:cNvPicPr>
            <a:picLocks noChangeAspect="1"/>
          </p:cNvPicPr>
          <p:nvPr/>
        </p:nvPicPr>
        <p:blipFill>
          <a:blip r:embed="rId8"/>
          <a:stretch>
            <a:fillRect/>
          </a:stretch>
        </p:blipFill>
        <p:spPr>
          <a:xfrm>
            <a:off x="3825716" y="5164931"/>
            <a:ext cx="225981" cy="282535"/>
          </a:xfrm>
          <a:prstGeom prst="rect">
            <a:avLst/>
          </a:prstGeom>
        </p:spPr>
      </p:pic>
      <p:sp>
        <p:nvSpPr>
          <p:cNvPr id="15" name="Text 7"/>
          <p:cNvSpPr/>
          <p:nvPr/>
        </p:nvSpPr>
        <p:spPr>
          <a:xfrm>
            <a:off x="7442002" y="4984790"/>
            <a:ext cx="6465094" cy="642938"/>
          </a:xfrm>
          <a:prstGeom prst="rect">
            <a:avLst/>
          </a:prstGeom>
          <a:noFill/>
          <a:ln/>
        </p:spPr>
        <p:txBody>
          <a:bodyPr wrap="square" lIns="0" tIns="0" rIns="0" bIns="0" rtlCol="0" anchor="t"/>
          <a:lstStyle/>
          <a:p>
            <a:pPr marL="0" indent="0" algn="l">
              <a:lnSpc>
                <a:spcPts val="2500"/>
              </a:lnSpc>
              <a:buNone/>
            </a:pPr>
            <a:r>
              <a:rPr lang="en-US" sz="1550" b="1" dirty="0">
                <a:solidFill>
                  <a:srgbClr val="454240"/>
                </a:solidFill>
                <a:latin typeface="DM Sans" pitchFamily="34" charset="0"/>
                <a:ea typeface="DM Sans" pitchFamily="34" charset="-122"/>
                <a:cs typeface="DM Sans" pitchFamily="34" charset="-120"/>
              </a:rPr>
              <a:t>L'esenzione si parametra sul "valore" dato all'accordo di mediazione</a:t>
            </a:r>
            <a:endParaRPr lang="en-US" sz="1550" dirty="0"/>
          </a:p>
        </p:txBody>
      </p:sp>
      <p:sp>
        <p:nvSpPr>
          <p:cNvPr id="16" name="Text 8"/>
          <p:cNvSpPr/>
          <p:nvPr/>
        </p:nvSpPr>
        <p:spPr>
          <a:xfrm>
            <a:off x="562570" y="6178272"/>
            <a:ext cx="13505259" cy="1607344"/>
          </a:xfrm>
          <a:prstGeom prst="rect">
            <a:avLst/>
          </a:prstGeom>
          <a:noFill/>
          <a:ln/>
        </p:spPr>
        <p:txBody>
          <a:bodyPr wrap="square" lIns="0" tIns="0" rIns="0" bIns="0" rtlCol="0" anchor="t"/>
          <a:lstStyle/>
          <a:p>
            <a:pPr marL="0" indent="0" algn="l">
              <a:lnSpc>
                <a:spcPts val="2500"/>
              </a:lnSpc>
              <a:buNone/>
            </a:pPr>
            <a:r>
              <a:rPr lang="en-US" sz="1550" dirty="0">
                <a:solidFill>
                  <a:srgbClr val="454240"/>
                </a:solidFill>
                <a:latin typeface="DM Sans" pitchFamily="34" charset="0"/>
                <a:ea typeface="DM Sans" pitchFamily="34" charset="-122"/>
                <a:cs typeface="DM Sans" pitchFamily="34" charset="-120"/>
              </a:rPr>
              <a:t>Quando si parla di tassare un accordo di conciliazione, la base imponibile e l'aliquota (oltre la franchigia) devono rispettare il regime fiscale specifico per il tipo di transazione. Ad esempio, nei trasferimenti di diritti su immobili (come compravendite, permute, nuda proprietà, usufrutto, ecc.), è possibile scegliere l'opzione del "prezzo valore" secondo l'art. 1, comma 497, della Legge n. 266/2005. Quando la vendita di un immobile è soggetta a IVA o l'acquirente non opta per il "prezzo valore", l'imposta sul valore aggiunto (10% o 22% a seconda dei casi) si basa sul prezzo di vendita.</a:t>
            </a:r>
            <a:endParaRPr lang="en-US" sz="15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580668" y="456605"/>
            <a:ext cx="13469064" cy="1555552"/>
          </a:xfrm>
          <a:prstGeom prst="rect">
            <a:avLst/>
          </a:prstGeom>
          <a:noFill/>
          <a:ln/>
        </p:spPr>
        <p:txBody>
          <a:bodyPr wrap="square" lIns="0" tIns="0" rIns="0" bIns="0" rtlCol="0" anchor="t"/>
          <a:lstStyle/>
          <a:p>
            <a:pPr marL="0" indent="0" algn="l">
              <a:lnSpc>
                <a:spcPts val="4050"/>
              </a:lnSpc>
              <a:buNone/>
            </a:pPr>
            <a:r>
              <a:rPr lang="en-US" sz="3250" b="1" dirty="0">
                <a:solidFill>
                  <a:srgbClr val="5C4E3D"/>
                </a:solidFill>
                <a:latin typeface="Libre Baskerville" pitchFamily="34" charset="0"/>
                <a:ea typeface="Libre Baskerville" pitchFamily="34" charset="-122"/>
                <a:cs typeface="Libre Baskerville" pitchFamily="34" charset="-120"/>
              </a:rPr>
              <a:t>ESEMPIO  DI COMPRAVENDITA IMMOBILIARE AVVENUTA IN  MEDIAZIONE </a:t>
            </a:r>
            <a:r>
              <a:rPr lang="en-US" sz="3250" b="1" dirty="0">
                <a:solidFill>
                  <a:srgbClr val="F44444"/>
                </a:solidFill>
                <a:latin typeface="Libre Baskerville" pitchFamily="34" charset="0"/>
                <a:ea typeface="Libre Baskerville" pitchFamily="34" charset="-122"/>
                <a:cs typeface="Libre Baskerville" pitchFamily="34" charset="-120"/>
              </a:rPr>
              <a:t>CON TOTALE ESENZIONE</a:t>
            </a:r>
            <a:r>
              <a:rPr lang="en-US" sz="3250" b="1" dirty="0">
                <a:solidFill>
                  <a:srgbClr val="5C4E3D"/>
                </a:solidFill>
                <a:latin typeface="Libre Baskerville" pitchFamily="34" charset="0"/>
                <a:ea typeface="Libre Baskerville" pitchFamily="34" charset="-122"/>
                <a:cs typeface="Libre Baskerville" pitchFamily="34" charset="-120"/>
              </a:rPr>
              <a:t>  CALCOLATA SUL PREZZO DI ACQUISTO</a:t>
            </a:r>
            <a:r>
              <a:rPr lang="en-US" sz="3250" dirty="0">
                <a:solidFill>
                  <a:srgbClr val="5C4E3D"/>
                </a:solidFill>
                <a:latin typeface="Libre Baskerville" pitchFamily="34" charset="0"/>
                <a:ea typeface="Libre Baskerville" pitchFamily="34" charset="-122"/>
                <a:cs typeface="Libre Baskerville" pitchFamily="34" charset="-120"/>
              </a:rPr>
              <a:t> </a:t>
            </a:r>
            <a:endParaRPr lang="en-US" sz="3250" dirty="0"/>
          </a:p>
        </p:txBody>
      </p:sp>
      <p:sp>
        <p:nvSpPr>
          <p:cNvPr id="3" name="Text 1"/>
          <p:cNvSpPr/>
          <p:nvPr/>
        </p:nvSpPr>
        <p:spPr>
          <a:xfrm>
            <a:off x="580668" y="2260997"/>
            <a:ext cx="13469064" cy="1659136"/>
          </a:xfrm>
          <a:prstGeom prst="rect">
            <a:avLst/>
          </a:prstGeom>
          <a:noFill/>
          <a:ln/>
        </p:spPr>
        <p:txBody>
          <a:bodyPr wrap="square" lIns="0" tIns="0" rIns="0" bIns="0" rtlCol="0" anchor="t"/>
          <a:lstStyle/>
          <a:p>
            <a:pPr marL="0" indent="0" algn="l">
              <a:lnSpc>
                <a:spcPts val="2600"/>
              </a:lnSpc>
              <a:buNone/>
            </a:pPr>
            <a:r>
              <a:rPr lang="en-US" sz="1600" dirty="0">
                <a:solidFill>
                  <a:srgbClr val="454240"/>
                </a:solidFill>
                <a:latin typeface="DM Sans" pitchFamily="34" charset="0"/>
                <a:ea typeface="DM Sans" pitchFamily="34" charset="-122"/>
                <a:cs typeface="DM Sans" pitchFamily="34" charset="-120"/>
              </a:rPr>
              <a:t>Caio proprietario di una abitazione posta al piano terra di un fabbricato rurale (già posto in vendita), chiama in mediazione Tizio, proprietario dell'appartamento sovrastante, imputandogli la responsabilità degli ingenti danni subiti dall'immobile in conseguenza di una copiosa fuoriuscita di acqua dalla vasca da bagno (Euro 20.000).</a:t>
            </a:r>
            <a:r>
              <a:rPr lang="en-US" sz="1600" b="1" dirty="0">
                <a:solidFill>
                  <a:srgbClr val="454240"/>
                </a:solidFill>
                <a:latin typeface="DM Sans" pitchFamily="34" charset="0"/>
                <a:ea typeface="DM Sans" pitchFamily="34" charset="-122"/>
                <a:cs typeface="DM Sans" pitchFamily="34" charset="-120"/>
              </a:rPr>
              <a:t>In sede di mediazione</a:t>
            </a:r>
            <a:r>
              <a:rPr lang="en-US" sz="1600" dirty="0">
                <a:solidFill>
                  <a:srgbClr val="454240"/>
                </a:solidFill>
                <a:latin typeface="DM Sans" pitchFamily="34" charset="0"/>
                <a:ea typeface="DM Sans" pitchFamily="34" charset="-122"/>
                <a:cs typeface="DM Sans" pitchFamily="34" charset="-120"/>
              </a:rPr>
              <a:t>, dopo lunghe trattative, Tizio di fronte all'alternativa di risarcire con 20.000 euro Caio, decide di acquistare la porzione di fabbricato rurale al prezzo di euro </a:t>
            </a:r>
            <a:r>
              <a:rPr lang="en-US" sz="1600" b="1" dirty="0">
                <a:solidFill>
                  <a:srgbClr val="454240"/>
                </a:solidFill>
                <a:latin typeface="DM Sans" pitchFamily="34" charset="0"/>
                <a:ea typeface="DM Sans" pitchFamily="34" charset="-122"/>
                <a:cs typeface="DM Sans" pitchFamily="34" charset="-120"/>
              </a:rPr>
              <a:t>70.000 (per l'acquirente sarebbe una seconda casa)</a:t>
            </a:r>
            <a:endParaRPr lang="en-US" sz="1600" dirty="0"/>
          </a:p>
        </p:txBody>
      </p:sp>
      <p:sp>
        <p:nvSpPr>
          <p:cNvPr id="4" name="Text 2"/>
          <p:cNvSpPr/>
          <p:nvPr/>
        </p:nvSpPr>
        <p:spPr>
          <a:xfrm>
            <a:off x="580668" y="4106704"/>
            <a:ext cx="13469064" cy="331827"/>
          </a:xfrm>
          <a:prstGeom prst="rect">
            <a:avLst/>
          </a:prstGeom>
          <a:noFill/>
          <a:ln/>
        </p:spPr>
        <p:txBody>
          <a:bodyPr wrap="none" lIns="0" tIns="0" rIns="0" bIns="0" rtlCol="0" anchor="t"/>
          <a:lstStyle/>
          <a:p>
            <a:pPr marL="0" indent="0" algn="l">
              <a:lnSpc>
                <a:spcPts val="2600"/>
              </a:lnSpc>
              <a:buNone/>
            </a:pPr>
            <a:r>
              <a:rPr lang="en-US" sz="1600" b="1" dirty="0">
                <a:solidFill>
                  <a:srgbClr val="454240"/>
                </a:solidFill>
                <a:latin typeface="DM Sans" pitchFamily="34" charset="0"/>
                <a:ea typeface="DM Sans" pitchFamily="34" charset="-122"/>
                <a:cs typeface="DM Sans" pitchFamily="34" charset="-120"/>
              </a:rPr>
              <a:t>RISPARMIO IN SEDE DI MEDIAZIONE</a:t>
            </a:r>
            <a:endParaRPr lang="en-US" sz="1600" dirty="0"/>
          </a:p>
        </p:txBody>
      </p:sp>
      <p:sp>
        <p:nvSpPr>
          <p:cNvPr id="5" name="Text 3"/>
          <p:cNvSpPr/>
          <p:nvPr/>
        </p:nvSpPr>
        <p:spPr>
          <a:xfrm>
            <a:off x="580668" y="4687372"/>
            <a:ext cx="13469064" cy="829389"/>
          </a:xfrm>
          <a:prstGeom prst="rect">
            <a:avLst/>
          </a:prstGeom>
          <a:noFill/>
          <a:ln/>
        </p:spPr>
        <p:txBody>
          <a:bodyPr wrap="square" lIns="0" tIns="0" rIns="0" bIns="0" rtlCol="0" anchor="t"/>
          <a:lstStyle/>
          <a:p>
            <a:pPr marL="0" indent="0" algn="l">
              <a:lnSpc>
                <a:spcPts val="3250"/>
              </a:lnSpc>
              <a:buNone/>
            </a:pPr>
            <a:r>
              <a:rPr lang="en-US" sz="2600" b="1" dirty="0">
                <a:solidFill>
                  <a:srgbClr val="F44444"/>
                </a:solidFill>
                <a:latin typeface="Libre Baskerville" pitchFamily="34" charset="0"/>
                <a:ea typeface="Libre Baskerville" pitchFamily="34" charset="-122"/>
                <a:cs typeface="Libre Baskerville" pitchFamily="34" charset="-120"/>
              </a:rPr>
              <a:t>€ 70.000,00 (prezzo di acquisto) </a:t>
            </a:r>
            <a:r>
              <a:rPr lang="en-US" sz="2600" dirty="0">
                <a:solidFill>
                  <a:srgbClr val="5C4E3D"/>
                </a:solidFill>
                <a:latin typeface="Libre Baskerville" pitchFamily="34" charset="0"/>
                <a:ea typeface="Libre Baskerville" pitchFamily="34" charset="-122"/>
                <a:cs typeface="Libre Baskerville" pitchFamily="34" charset="-120"/>
              </a:rPr>
              <a:t>+ </a:t>
            </a:r>
            <a:r>
              <a:rPr lang="en-US" sz="2600" b="1" dirty="0">
                <a:solidFill>
                  <a:srgbClr val="1F7135"/>
                </a:solidFill>
                <a:latin typeface="Libre Baskerville" pitchFamily="34" charset="0"/>
                <a:ea typeface="Libre Baskerville" pitchFamily="34" charset="-122"/>
                <a:cs typeface="Libre Baskerville" pitchFamily="34" charset="-120"/>
              </a:rPr>
              <a:t>9% (tassazione in caso di compravendita)</a:t>
            </a:r>
            <a:r>
              <a:rPr lang="en-US" sz="2600" dirty="0">
                <a:solidFill>
                  <a:srgbClr val="5C4E3D"/>
                </a:solidFill>
                <a:latin typeface="Libre Baskerville" pitchFamily="34" charset="0"/>
                <a:ea typeface="Libre Baskerville" pitchFamily="34" charset="-122"/>
                <a:cs typeface="Libre Baskerville" pitchFamily="34" charset="-120"/>
              </a:rPr>
              <a:t> = </a:t>
            </a:r>
            <a:r>
              <a:rPr lang="en-US" sz="2600" b="1" dirty="0">
                <a:solidFill>
                  <a:srgbClr val="204C8E"/>
                </a:solidFill>
                <a:latin typeface="Libre Baskerville" pitchFamily="34" charset="0"/>
                <a:ea typeface="Libre Baskerville" pitchFamily="34" charset="-122"/>
                <a:cs typeface="Libre Baskerville" pitchFamily="34" charset="-120"/>
              </a:rPr>
              <a:t>€ 6.300,00</a:t>
            </a:r>
            <a:endParaRPr lang="en-US" sz="2600" dirty="0"/>
          </a:p>
        </p:txBody>
      </p:sp>
      <p:sp>
        <p:nvSpPr>
          <p:cNvPr id="6" name="Text 4"/>
          <p:cNvSpPr/>
          <p:nvPr/>
        </p:nvSpPr>
        <p:spPr>
          <a:xfrm>
            <a:off x="580668" y="5765602"/>
            <a:ext cx="13469064" cy="829389"/>
          </a:xfrm>
          <a:prstGeom prst="rect">
            <a:avLst/>
          </a:prstGeom>
          <a:noFill/>
          <a:ln/>
        </p:spPr>
        <p:txBody>
          <a:bodyPr wrap="square" lIns="0" tIns="0" rIns="0" bIns="0" rtlCol="0" anchor="t"/>
          <a:lstStyle/>
          <a:p>
            <a:pPr marL="0" indent="0" algn="l">
              <a:lnSpc>
                <a:spcPts val="3250"/>
              </a:lnSpc>
              <a:buNone/>
            </a:pPr>
            <a:r>
              <a:rPr lang="en-US" sz="2600" dirty="0">
                <a:solidFill>
                  <a:srgbClr val="5C4E3D"/>
                </a:solidFill>
                <a:latin typeface="Libre Baskerville" pitchFamily="34" charset="0"/>
                <a:ea typeface="Libre Baskerville" pitchFamily="34" charset="-122"/>
                <a:cs typeface="Libre Baskerville" pitchFamily="34" charset="-120"/>
              </a:rPr>
              <a:t>IN QUESTO CASO ALCUNA IMPOSTA SARA' DOVUTA CON </a:t>
            </a:r>
            <a:r>
              <a:rPr lang="en-US" sz="2600" b="1" dirty="0">
                <a:solidFill>
                  <a:srgbClr val="5C4E3D"/>
                </a:solidFill>
                <a:latin typeface="Libre Baskerville" pitchFamily="34" charset="0"/>
                <a:ea typeface="Libre Baskerville" pitchFamily="34" charset="-122"/>
                <a:cs typeface="Libre Baskerville" pitchFamily="34" charset="-120"/>
              </a:rPr>
              <a:t>U</a:t>
            </a:r>
            <a:r>
              <a:rPr lang="en-US" sz="2600" b="1" dirty="0">
                <a:solidFill>
                  <a:srgbClr val="1F7135"/>
                </a:solidFill>
                <a:latin typeface="Libre Baskerville" pitchFamily="34" charset="0"/>
                <a:ea typeface="Libre Baskerville" pitchFamily="34" charset="-122"/>
                <a:cs typeface="Libre Baskerville" pitchFamily="34" charset="-120"/>
              </a:rPr>
              <a:t>N RISPARMIO EFFETTIVO DI </a:t>
            </a:r>
            <a:r>
              <a:rPr lang="en-US" sz="2600" b="1" dirty="0">
                <a:solidFill>
                  <a:srgbClr val="F44444"/>
                </a:solidFill>
                <a:latin typeface="Libre Baskerville" pitchFamily="34" charset="0"/>
                <a:ea typeface="Libre Baskerville" pitchFamily="34" charset="-122"/>
                <a:cs typeface="Libre Baskerville" pitchFamily="34" charset="-120"/>
              </a:rPr>
              <a:t>€ 6.300,00</a:t>
            </a:r>
            <a:endParaRPr lang="en-US" sz="2600" dirty="0"/>
          </a:p>
        </p:txBody>
      </p:sp>
      <p:sp>
        <p:nvSpPr>
          <p:cNvPr id="7" name="Text 5"/>
          <p:cNvSpPr/>
          <p:nvPr/>
        </p:nvSpPr>
        <p:spPr>
          <a:xfrm>
            <a:off x="580668" y="6843832"/>
            <a:ext cx="3318510" cy="414695"/>
          </a:xfrm>
          <a:prstGeom prst="rect">
            <a:avLst/>
          </a:prstGeom>
          <a:noFill/>
          <a:ln/>
        </p:spPr>
        <p:txBody>
          <a:bodyPr wrap="none" lIns="0" tIns="0" rIns="0" bIns="0" rtlCol="0" anchor="t"/>
          <a:lstStyle/>
          <a:p>
            <a:pPr marL="0" indent="0" algn="l">
              <a:lnSpc>
                <a:spcPts val="3250"/>
              </a:lnSpc>
              <a:buNone/>
            </a:pPr>
            <a:endParaRPr lang="en-US" sz="2600" dirty="0"/>
          </a:p>
        </p:txBody>
      </p:sp>
      <p:sp>
        <p:nvSpPr>
          <p:cNvPr id="8" name="Text 6"/>
          <p:cNvSpPr/>
          <p:nvPr/>
        </p:nvSpPr>
        <p:spPr>
          <a:xfrm>
            <a:off x="580668" y="7507367"/>
            <a:ext cx="13469064" cy="265509"/>
          </a:xfrm>
          <a:prstGeom prst="rect">
            <a:avLst/>
          </a:prstGeom>
          <a:noFill/>
          <a:ln/>
        </p:spPr>
        <p:txBody>
          <a:bodyPr wrap="none" lIns="0" tIns="0" rIns="0" bIns="0" rtlCol="0" anchor="t"/>
          <a:lstStyle/>
          <a:p>
            <a:pPr marL="0" indent="0" algn="l">
              <a:lnSpc>
                <a:spcPts val="2050"/>
              </a:lnSpc>
              <a:buNone/>
            </a:pPr>
            <a:endParaRPr lang="en-US" sz="13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29020" y="899279"/>
            <a:ext cx="13172361" cy="2603659"/>
          </a:xfrm>
          <a:prstGeom prst="rect">
            <a:avLst/>
          </a:prstGeom>
          <a:noFill/>
          <a:ln/>
        </p:spPr>
        <p:txBody>
          <a:bodyPr wrap="square" lIns="0" tIns="0" rIns="0" bIns="0" rtlCol="0" anchor="t"/>
          <a:lstStyle/>
          <a:p>
            <a:pPr marL="0" indent="0" algn="l">
              <a:lnSpc>
                <a:spcPts val="5100"/>
              </a:lnSpc>
              <a:buNone/>
            </a:pPr>
            <a:r>
              <a:rPr lang="en-US" sz="4100" b="1" dirty="0">
                <a:solidFill>
                  <a:srgbClr val="5C4E3D"/>
                </a:solidFill>
                <a:latin typeface="Libre Baskerville" pitchFamily="34" charset="0"/>
                <a:ea typeface="Libre Baskerville" pitchFamily="34" charset="-122"/>
                <a:cs typeface="Libre Baskerville" pitchFamily="34" charset="-120"/>
              </a:rPr>
              <a:t>ESEMPIO DI COMPRAVENDITA IMMOBILIARE AVVENUTA IN MEDIAZIONE </a:t>
            </a:r>
            <a:r>
              <a:rPr lang="en-US" sz="4100" b="1" dirty="0">
                <a:solidFill>
                  <a:srgbClr val="F44444"/>
                </a:solidFill>
                <a:latin typeface="Libre Baskerville" pitchFamily="34" charset="0"/>
                <a:ea typeface="Libre Baskerville" pitchFamily="34" charset="-122"/>
                <a:cs typeface="Libre Baskerville" pitchFamily="34" charset="-120"/>
              </a:rPr>
              <a:t>CON PARZIALE ESENZIONE </a:t>
            </a:r>
            <a:r>
              <a:rPr lang="en-US" sz="4100" b="1" dirty="0">
                <a:solidFill>
                  <a:srgbClr val="000000"/>
                </a:solidFill>
                <a:latin typeface="Libre Baskerville" pitchFamily="34" charset="0"/>
                <a:ea typeface="Libre Baskerville" pitchFamily="34" charset="-122"/>
                <a:cs typeface="Libre Baskerville" pitchFamily="34" charset="-120"/>
              </a:rPr>
              <a:t>CALCOLATA SUL PREZZO DI ACQUISTO </a:t>
            </a:r>
            <a:endParaRPr lang="en-US" sz="4100" dirty="0"/>
          </a:p>
        </p:txBody>
      </p:sp>
      <p:sp>
        <p:nvSpPr>
          <p:cNvPr id="3" name="Text 1"/>
          <p:cNvSpPr/>
          <p:nvPr/>
        </p:nvSpPr>
        <p:spPr>
          <a:xfrm>
            <a:off x="729020" y="3815358"/>
            <a:ext cx="13172361" cy="833199"/>
          </a:xfrm>
          <a:prstGeom prst="rect">
            <a:avLst/>
          </a:prstGeom>
          <a:noFill/>
          <a:ln/>
        </p:spPr>
        <p:txBody>
          <a:bodyPr wrap="square" lIns="0" tIns="0" rIns="0" bIns="0" rtlCol="0" anchor="t"/>
          <a:lstStyle/>
          <a:p>
            <a:pPr marL="0" indent="0" algn="l">
              <a:lnSpc>
                <a:spcPts val="3250"/>
              </a:lnSpc>
              <a:buNone/>
            </a:pPr>
            <a:r>
              <a:rPr lang="en-US" sz="2050" dirty="0">
                <a:solidFill>
                  <a:srgbClr val="454240"/>
                </a:solidFill>
                <a:latin typeface="DM Sans" pitchFamily="34" charset="0"/>
                <a:ea typeface="DM Sans" pitchFamily="34" charset="-122"/>
                <a:cs typeface="DM Sans" pitchFamily="34" charset="-120"/>
              </a:rPr>
              <a:t>Immaginiamo che l'acquirente abbia comprato l'immobile per </a:t>
            </a:r>
            <a:r>
              <a:rPr lang="en-US" sz="2050" b="1" dirty="0">
                <a:solidFill>
                  <a:srgbClr val="F44444"/>
                </a:solidFill>
                <a:latin typeface="DM Sans" pitchFamily="34" charset="0"/>
                <a:ea typeface="DM Sans" pitchFamily="34" charset="-122"/>
                <a:cs typeface="DM Sans" pitchFamily="34" charset="-120"/>
              </a:rPr>
              <a:t>€ 120.000</a:t>
            </a:r>
            <a:r>
              <a:rPr lang="en-US" sz="2050" dirty="0">
                <a:solidFill>
                  <a:srgbClr val="454240"/>
                </a:solidFill>
                <a:latin typeface="DM Sans" pitchFamily="34" charset="0"/>
                <a:ea typeface="DM Sans" pitchFamily="34" charset="-122"/>
                <a:cs typeface="DM Sans" pitchFamily="34" charset="-120"/>
              </a:rPr>
              <a:t>. In questo caso, l'imposta da pagare sarebbe stata di </a:t>
            </a:r>
            <a:r>
              <a:rPr lang="en-US" sz="2050" b="1" dirty="0">
                <a:solidFill>
                  <a:srgbClr val="F44444"/>
                </a:solidFill>
                <a:latin typeface="DM Sans" pitchFamily="34" charset="0"/>
                <a:ea typeface="DM Sans" pitchFamily="34" charset="-122"/>
                <a:cs typeface="DM Sans" pitchFamily="34" charset="-120"/>
              </a:rPr>
              <a:t>€ 10.800</a:t>
            </a:r>
            <a:r>
              <a:rPr lang="en-US" sz="2050" dirty="0">
                <a:solidFill>
                  <a:srgbClr val="454240"/>
                </a:solidFill>
                <a:latin typeface="DM Sans" pitchFamily="34" charset="0"/>
                <a:ea typeface="DM Sans" pitchFamily="34" charset="-122"/>
                <a:cs typeface="DM Sans" pitchFamily="34" charset="-120"/>
              </a:rPr>
              <a:t> (€ 120.000 x 9%).</a:t>
            </a:r>
            <a:endParaRPr lang="en-US" sz="2050" dirty="0"/>
          </a:p>
        </p:txBody>
      </p:sp>
      <p:sp>
        <p:nvSpPr>
          <p:cNvPr id="4" name="Text 2"/>
          <p:cNvSpPr/>
          <p:nvPr/>
        </p:nvSpPr>
        <p:spPr>
          <a:xfrm>
            <a:off x="729020" y="4882872"/>
            <a:ext cx="13172361" cy="833199"/>
          </a:xfrm>
          <a:prstGeom prst="rect">
            <a:avLst/>
          </a:prstGeom>
          <a:noFill/>
          <a:ln/>
        </p:spPr>
        <p:txBody>
          <a:bodyPr wrap="square" lIns="0" tIns="0" rIns="0" bIns="0" rtlCol="0" anchor="t"/>
          <a:lstStyle/>
          <a:p>
            <a:pPr marL="0" indent="0" algn="l">
              <a:lnSpc>
                <a:spcPts val="3250"/>
              </a:lnSpc>
              <a:buNone/>
            </a:pPr>
            <a:r>
              <a:rPr lang="en-US" sz="2050" dirty="0">
                <a:solidFill>
                  <a:srgbClr val="454240"/>
                </a:solidFill>
                <a:latin typeface="DM Sans" pitchFamily="34" charset="0"/>
                <a:ea typeface="DM Sans" pitchFamily="34" charset="-122"/>
                <a:cs typeface="DM Sans" pitchFamily="34" charset="-120"/>
              </a:rPr>
              <a:t>Tuttavia, </a:t>
            </a:r>
            <a:r>
              <a:rPr lang="en-US" sz="2050" b="1" u="sng" dirty="0">
                <a:solidFill>
                  <a:srgbClr val="000000"/>
                </a:solidFill>
                <a:latin typeface="DM Sans" pitchFamily="34" charset="0"/>
                <a:ea typeface="DM Sans" pitchFamily="34" charset="-122"/>
                <a:cs typeface="DM Sans" pitchFamily="34" charset="-120"/>
              </a:rPr>
              <a:t>in sede di mediazione</a:t>
            </a:r>
            <a:r>
              <a:rPr lang="en-US" sz="2050" dirty="0">
                <a:solidFill>
                  <a:srgbClr val="454240"/>
                </a:solidFill>
                <a:latin typeface="DM Sans" pitchFamily="34" charset="0"/>
                <a:ea typeface="DM Sans" pitchFamily="34" charset="-122"/>
                <a:cs typeface="DM Sans" pitchFamily="34" charset="-120"/>
              </a:rPr>
              <a:t>, grazie all'</a:t>
            </a:r>
            <a:r>
              <a:rPr lang="en-US" sz="2050" b="1" dirty="0">
                <a:solidFill>
                  <a:srgbClr val="F44444"/>
                </a:solidFill>
                <a:latin typeface="DM Sans" pitchFamily="34" charset="0"/>
                <a:ea typeface="DM Sans" pitchFamily="34" charset="-122"/>
                <a:cs typeface="DM Sans" pitchFamily="34" charset="-120"/>
              </a:rPr>
              <a:t>esenzione di € 100.000</a:t>
            </a:r>
            <a:r>
              <a:rPr lang="en-US" sz="2050" dirty="0">
                <a:solidFill>
                  <a:srgbClr val="454240"/>
                </a:solidFill>
                <a:latin typeface="DM Sans" pitchFamily="34" charset="0"/>
                <a:ea typeface="DM Sans" pitchFamily="34" charset="-122"/>
                <a:cs typeface="DM Sans" pitchFamily="34" charset="-120"/>
              </a:rPr>
              <a:t>, l'imposta viene applicata solo sulla residua somma di </a:t>
            </a:r>
            <a:r>
              <a:rPr lang="en-US" sz="2050" b="1" dirty="0">
                <a:solidFill>
                  <a:srgbClr val="5CC97B"/>
                </a:solidFill>
                <a:latin typeface="DM Sans" pitchFamily="34" charset="0"/>
                <a:ea typeface="DM Sans" pitchFamily="34" charset="-122"/>
                <a:cs typeface="DM Sans" pitchFamily="34" charset="-120"/>
              </a:rPr>
              <a:t>€ 20.000</a:t>
            </a:r>
            <a:r>
              <a:rPr lang="en-US" sz="2050" dirty="0">
                <a:solidFill>
                  <a:srgbClr val="454240"/>
                </a:solidFill>
                <a:latin typeface="DM Sans" pitchFamily="34" charset="0"/>
                <a:ea typeface="DM Sans" pitchFamily="34" charset="-122"/>
                <a:cs typeface="DM Sans" pitchFamily="34" charset="-120"/>
              </a:rPr>
              <a:t>. Quindi, l'imposta da pagare è di soli </a:t>
            </a:r>
            <a:r>
              <a:rPr lang="en-US" sz="2050" b="1" dirty="0">
                <a:solidFill>
                  <a:srgbClr val="F44444"/>
                </a:solidFill>
                <a:latin typeface="DM Sans" pitchFamily="34" charset="0"/>
                <a:ea typeface="DM Sans" pitchFamily="34" charset="-122"/>
                <a:cs typeface="DM Sans" pitchFamily="34" charset="-120"/>
              </a:rPr>
              <a:t>€ 1.800</a:t>
            </a:r>
            <a:r>
              <a:rPr lang="en-US" sz="2050" dirty="0">
                <a:solidFill>
                  <a:srgbClr val="454240"/>
                </a:solidFill>
                <a:latin typeface="DM Sans" pitchFamily="34" charset="0"/>
                <a:ea typeface="DM Sans" pitchFamily="34" charset="-122"/>
                <a:cs typeface="DM Sans" pitchFamily="34" charset="-120"/>
              </a:rPr>
              <a:t> (€ 20.000 x 9%).</a:t>
            </a:r>
            <a:endParaRPr lang="en-US" sz="2050" dirty="0"/>
          </a:p>
        </p:txBody>
      </p:sp>
      <p:sp>
        <p:nvSpPr>
          <p:cNvPr id="5" name="Text 3"/>
          <p:cNvSpPr/>
          <p:nvPr/>
        </p:nvSpPr>
        <p:spPr>
          <a:xfrm>
            <a:off x="729020" y="6028492"/>
            <a:ext cx="13172361" cy="1301829"/>
          </a:xfrm>
          <a:prstGeom prst="rect">
            <a:avLst/>
          </a:prstGeom>
          <a:noFill/>
          <a:ln/>
        </p:spPr>
        <p:txBody>
          <a:bodyPr wrap="square" lIns="0" tIns="0" rIns="0" bIns="0" rtlCol="0" anchor="t"/>
          <a:lstStyle/>
          <a:p>
            <a:pPr marL="0" indent="0" algn="l">
              <a:lnSpc>
                <a:spcPts val="5100"/>
              </a:lnSpc>
              <a:buNone/>
            </a:pPr>
            <a:r>
              <a:rPr lang="en-US" sz="4100" b="1" dirty="0">
                <a:solidFill>
                  <a:srgbClr val="000000"/>
                </a:solidFill>
                <a:latin typeface="Libre Baskerville" pitchFamily="34" charset="0"/>
                <a:ea typeface="Libre Baskerville" pitchFamily="34" charset="-122"/>
                <a:cs typeface="Libre Baskerville" pitchFamily="34" charset="-120"/>
              </a:rPr>
              <a:t>Imposta ordinaria: € 10.800 - </a:t>
            </a:r>
            <a:r>
              <a:rPr lang="en-US" sz="4100" b="1" dirty="0">
                <a:solidFill>
                  <a:srgbClr val="F44444"/>
                </a:solidFill>
                <a:latin typeface="Libre Baskerville" pitchFamily="34" charset="0"/>
                <a:ea typeface="Libre Baskerville" pitchFamily="34" charset="-122"/>
                <a:cs typeface="Libre Baskerville" pitchFamily="34" charset="-120"/>
              </a:rPr>
              <a:t>Imposta con esenzione: € 1.800, </a:t>
            </a:r>
            <a:r>
              <a:rPr lang="en-US" sz="4100" b="1" dirty="0">
                <a:solidFill>
                  <a:srgbClr val="204C8E"/>
                </a:solidFill>
                <a:latin typeface="Libre Baskerville" pitchFamily="34" charset="0"/>
                <a:ea typeface="Libre Baskerville" pitchFamily="34" charset="-122"/>
                <a:cs typeface="Libre Baskerville" pitchFamily="34" charset="-120"/>
              </a:rPr>
              <a:t>= </a:t>
            </a:r>
            <a:r>
              <a:rPr lang="en-US" sz="4100" b="1" dirty="0">
                <a:solidFill>
                  <a:srgbClr val="1F7135"/>
                </a:solidFill>
                <a:latin typeface="Libre Baskerville" pitchFamily="34" charset="0"/>
                <a:ea typeface="Libre Baskerville" pitchFamily="34" charset="-122"/>
                <a:cs typeface="Libre Baskerville" pitchFamily="34" charset="-120"/>
              </a:rPr>
              <a:t>Risparmio: € 9.000</a:t>
            </a:r>
            <a:endParaRPr lang="en-US" sz="4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624959" y="561142"/>
            <a:ext cx="13380482" cy="1674138"/>
          </a:xfrm>
          <a:prstGeom prst="rect">
            <a:avLst/>
          </a:prstGeom>
          <a:noFill/>
          <a:ln/>
        </p:spPr>
        <p:txBody>
          <a:bodyPr wrap="square" lIns="0" tIns="0" rIns="0" bIns="0" rtlCol="0" anchor="t"/>
          <a:lstStyle/>
          <a:p>
            <a:pPr marL="0" indent="0" algn="l">
              <a:lnSpc>
                <a:spcPts val="4350"/>
              </a:lnSpc>
              <a:buNone/>
            </a:pPr>
            <a:r>
              <a:rPr lang="en-US" sz="3500" b="1" dirty="0">
                <a:solidFill>
                  <a:srgbClr val="5C4E3D"/>
                </a:solidFill>
                <a:latin typeface="Libre Baskerville" pitchFamily="34" charset="0"/>
                <a:ea typeface="Libre Baskerville" pitchFamily="34" charset="-122"/>
                <a:cs typeface="Libre Baskerville" pitchFamily="34" charset="-120"/>
              </a:rPr>
              <a:t>L'ACQUIRENTE PUO' RICHIEDERE L'APPLICAZIONE DEL  PREZZO-VALORE
</a:t>
            </a:r>
            <a:r>
              <a:rPr lang="en-US" sz="3500" b="1" dirty="0">
                <a:solidFill>
                  <a:srgbClr val="F44444"/>
                </a:solidFill>
                <a:latin typeface="Libre Baskerville" pitchFamily="34" charset="0"/>
                <a:ea typeface="Libre Baskerville" pitchFamily="34" charset="-122"/>
                <a:cs typeface="Libre Baskerville" pitchFamily="34" charset="-120"/>
              </a:rPr>
              <a:t>(L. 266/2005)</a:t>
            </a:r>
            <a:endParaRPr lang="en-US" sz="3500" dirty="0"/>
          </a:p>
        </p:txBody>
      </p:sp>
      <p:sp>
        <p:nvSpPr>
          <p:cNvPr id="3" name="Text 1"/>
          <p:cNvSpPr/>
          <p:nvPr/>
        </p:nvSpPr>
        <p:spPr>
          <a:xfrm>
            <a:off x="624959" y="2592348"/>
            <a:ext cx="13380482" cy="1428750"/>
          </a:xfrm>
          <a:prstGeom prst="rect">
            <a:avLst/>
          </a:prstGeom>
          <a:noFill/>
          <a:ln/>
        </p:spPr>
        <p:txBody>
          <a:bodyPr wrap="square" lIns="0" tIns="0" rIns="0" bIns="0" rtlCol="0" anchor="t"/>
          <a:lstStyle/>
          <a:p>
            <a:pPr marL="0" indent="0" algn="l">
              <a:lnSpc>
                <a:spcPts val="2800"/>
              </a:lnSpc>
              <a:buNone/>
            </a:pPr>
            <a:r>
              <a:rPr lang="en-US" sz="1750" dirty="0">
                <a:solidFill>
                  <a:srgbClr val="454240"/>
                </a:solidFill>
                <a:latin typeface="DM Sans" pitchFamily="34" charset="0"/>
                <a:ea typeface="DM Sans" pitchFamily="34" charset="-122"/>
                <a:cs typeface="DM Sans" pitchFamily="34" charset="-120"/>
              </a:rPr>
              <a:t>La regola del prezzo-valore </a:t>
            </a:r>
            <a:r>
              <a:rPr lang="en-US" sz="1750" b="1" dirty="0">
                <a:solidFill>
                  <a:srgbClr val="454240"/>
                </a:solidFill>
                <a:latin typeface="DM Sans" pitchFamily="34" charset="0"/>
                <a:ea typeface="DM Sans" pitchFamily="34" charset="-122"/>
                <a:cs typeface="DM Sans" pitchFamily="34" charset="-120"/>
              </a:rPr>
              <a:t>si applica alle vendite assoggettate all’imposta di registro in misura proporzionale</a:t>
            </a:r>
            <a:r>
              <a:rPr lang="en-US" sz="1750" dirty="0">
                <a:solidFill>
                  <a:srgbClr val="454240"/>
                </a:solidFill>
                <a:latin typeface="DM Sans" pitchFamily="34" charset="0"/>
                <a:ea typeface="DM Sans" pitchFamily="34" charset="-122"/>
                <a:cs typeface="DM Sans" pitchFamily="34" charset="-120"/>
              </a:rPr>
              <a:t> (quindi sono escluse quelle soggette a Iva) </a:t>
            </a:r>
            <a:r>
              <a:rPr lang="en-US" sz="1750" b="1" dirty="0">
                <a:solidFill>
                  <a:srgbClr val="454240"/>
                </a:solidFill>
                <a:latin typeface="DM Sans" pitchFamily="34" charset="0"/>
                <a:ea typeface="DM Sans" pitchFamily="34" charset="-122"/>
                <a:cs typeface="DM Sans" pitchFamily="34" charset="-120"/>
              </a:rPr>
              <a:t>in cui l’acquirente sia una persona fisica</a:t>
            </a:r>
            <a:r>
              <a:rPr lang="en-US" sz="1750" dirty="0">
                <a:solidFill>
                  <a:srgbClr val="454240"/>
                </a:solidFill>
                <a:latin typeface="DM Sans" pitchFamily="34" charset="0"/>
                <a:ea typeface="DM Sans" pitchFamily="34" charset="-122"/>
                <a:cs typeface="DM Sans" pitchFamily="34" charset="-120"/>
              </a:rPr>
              <a:t> (che non agisce nell’esercizio di attività commerciali, artistiche o professionali) e</a:t>
            </a:r>
            <a:r>
              <a:rPr lang="en-US" sz="1750" b="1" dirty="0">
                <a:solidFill>
                  <a:srgbClr val="454240"/>
                </a:solidFill>
                <a:latin typeface="DM Sans" pitchFamily="34" charset="0"/>
                <a:ea typeface="DM Sans" pitchFamily="34" charset="-122"/>
                <a:cs typeface="DM Sans" pitchFamily="34" charset="-120"/>
              </a:rPr>
              <a:t> si applica in generale alle vendite di immobili a uso abitativo e relative pertinenze </a:t>
            </a:r>
            <a:r>
              <a:rPr lang="en-US" sz="1750" dirty="0">
                <a:solidFill>
                  <a:srgbClr val="454240"/>
                </a:solidFill>
                <a:latin typeface="DM Sans" pitchFamily="34" charset="0"/>
                <a:ea typeface="DM Sans" pitchFamily="34" charset="-122"/>
                <a:cs typeface="DM Sans" pitchFamily="34" charset="-120"/>
              </a:rPr>
              <a:t>anche in assenza dei benefici “prima casa”indipendentemente dal corrispettivo pattuito e indicato nell’atto.</a:t>
            </a:r>
            <a:endParaRPr lang="en-US" sz="1750" dirty="0"/>
          </a:p>
        </p:txBody>
      </p:sp>
      <p:sp>
        <p:nvSpPr>
          <p:cNvPr id="4" name="Text 2"/>
          <p:cNvSpPr/>
          <p:nvPr/>
        </p:nvSpPr>
        <p:spPr>
          <a:xfrm>
            <a:off x="624959" y="4221956"/>
            <a:ext cx="13380482" cy="714375"/>
          </a:xfrm>
          <a:prstGeom prst="rect">
            <a:avLst/>
          </a:prstGeom>
          <a:noFill/>
          <a:ln/>
        </p:spPr>
        <p:txBody>
          <a:bodyPr wrap="square" lIns="0" tIns="0" rIns="0" bIns="0" rtlCol="0" anchor="t"/>
          <a:lstStyle/>
          <a:p>
            <a:pPr marL="0" indent="0" algn="l">
              <a:lnSpc>
                <a:spcPts val="2800"/>
              </a:lnSpc>
              <a:buNone/>
            </a:pPr>
            <a:r>
              <a:rPr lang="en-US" sz="1750" b="1" dirty="0">
                <a:solidFill>
                  <a:srgbClr val="454240"/>
                </a:solidFill>
                <a:latin typeface="DM Sans" pitchFamily="34" charset="0"/>
                <a:ea typeface="DM Sans" pitchFamily="34" charset="-122"/>
                <a:cs typeface="DM Sans" pitchFamily="34" charset="-120"/>
              </a:rPr>
              <a:t>Il prezzo valore si calcola a partire dal valore catastale dell'immobile </a:t>
            </a:r>
            <a:r>
              <a:rPr lang="en-US" sz="1750" dirty="0">
                <a:solidFill>
                  <a:srgbClr val="454240"/>
                </a:solidFill>
                <a:latin typeface="DM Sans" pitchFamily="34" charset="0"/>
                <a:ea typeface="DM Sans" pitchFamily="34" charset="-122"/>
                <a:cs typeface="DM Sans" pitchFamily="34" charset="-120"/>
              </a:rPr>
              <a:t>che si ottiene moltiplicando la rendita catastale rivalutata del 5% per il coefficiente 120 ( rendita catastale x 1,05 × 120) oppure 110 in caso di prima casa.</a:t>
            </a:r>
            <a:endParaRPr lang="en-US" sz="1750" dirty="0"/>
          </a:p>
        </p:txBody>
      </p:sp>
      <p:sp>
        <p:nvSpPr>
          <p:cNvPr id="5" name="Text 3"/>
          <p:cNvSpPr/>
          <p:nvPr/>
        </p:nvSpPr>
        <p:spPr>
          <a:xfrm>
            <a:off x="624959" y="5137190"/>
            <a:ext cx="13380482" cy="357188"/>
          </a:xfrm>
          <a:prstGeom prst="rect">
            <a:avLst/>
          </a:prstGeom>
          <a:noFill/>
          <a:ln/>
        </p:spPr>
        <p:txBody>
          <a:bodyPr wrap="none" lIns="0" tIns="0" rIns="0" bIns="0" rtlCol="0" anchor="t"/>
          <a:lstStyle/>
          <a:p>
            <a:pPr marL="0" indent="0" algn="l">
              <a:lnSpc>
                <a:spcPts val="2800"/>
              </a:lnSpc>
              <a:buNone/>
            </a:pPr>
            <a:r>
              <a:rPr lang="en-US" sz="1750" b="1" dirty="0">
                <a:solidFill>
                  <a:srgbClr val="1F7135"/>
                </a:solidFill>
                <a:latin typeface="DM Sans" pitchFamily="34" charset="0"/>
                <a:ea typeface="DM Sans" pitchFamily="34" charset="-122"/>
                <a:cs typeface="DM Sans" pitchFamily="34" charset="-120"/>
              </a:rPr>
              <a:t>                                     Il sistema del prezzo-valore si applica a condizione che:</a:t>
            </a:r>
            <a:endParaRPr lang="en-US" sz="1750" dirty="0"/>
          </a:p>
        </p:txBody>
      </p:sp>
      <p:sp>
        <p:nvSpPr>
          <p:cNvPr id="6" name="Text 4"/>
          <p:cNvSpPr/>
          <p:nvPr/>
        </p:nvSpPr>
        <p:spPr>
          <a:xfrm>
            <a:off x="624959" y="5695236"/>
            <a:ext cx="13380482" cy="357188"/>
          </a:xfrm>
          <a:prstGeom prst="rect">
            <a:avLst/>
          </a:prstGeom>
          <a:noFill/>
          <a:ln/>
        </p:spPr>
        <p:txBody>
          <a:bodyPr wrap="none" lIns="0" tIns="0" rIns="0" bIns="0" rtlCol="0" anchor="t"/>
          <a:lstStyle/>
          <a:p>
            <a:pPr marL="342900" indent="-342900" algn="l">
              <a:lnSpc>
                <a:spcPts val="2200"/>
              </a:lnSpc>
              <a:buSzPct val="100000"/>
              <a:buChar char="•"/>
            </a:pPr>
            <a:r>
              <a:rPr lang="en-US" sz="1400" dirty="0">
                <a:solidFill>
                  <a:srgbClr val="454240"/>
                </a:solidFill>
                <a:latin typeface="DM Sans" pitchFamily="34" charset="0"/>
                <a:ea typeface="DM Sans" pitchFamily="34" charset="-122"/>
                <a:cs typeface="DM Sans" pitchFamily="34" charset="-120"/>
              </a:rPr>
              <a:t>il fabbricato che si acquista sia a uso abitativo (quindi, solo abitazioni, </a:t>
            </a:r>
            <a:r>
              <a:rPr lang="en-US" sz="1400" b="1" dirty="0">
                <a:solidFill>
                  <a:srgbClr val="454240"/>
                </a:solidFill>
                <a:latin typeface="DM Sans" pitchFamily="34" charset="0"/>
                <a:ea typeface="DM Sans" pitchFamily="34" charset="-122"/>
                <a:cs typeface="DM Sans" pitchFamily="34" charset="-120"/>
              </a:rPr>
              <a:t>con o senza requisiti “prima casa”)</a:t>
            </a:r>
            <a:endParaRPr lang="en-US" sz="1400" dirty="0"/>
          </a:p>
        </p:txBody>
      </p:sp>
      <p:sp>
        <p:nvSpPr>
          <p:cNvPr id="7" name="Text 5"/>
          <p:cNvSpPr/>
          <p:nvPr/>
        </p:nvSpPr>
        <p:spPr>
          <a:xfrm>
            <a:off x="624959" y="6114812"/>
            <a:ext cx="13380482" cy="714375"/>
          </a:xfrm>
          <a:prstGeom prst="rect">
            <a:avLst/>
          </a:prstGeom>
          <a:noFill/>
          <a:ln/>
        </p:spPr>
        <p:txBody>
          <a:bodyPr wrap="square" lIns="0" tIns="0" rIns="0" bIns="0" rtlCol="0" anchor="t"/>
          <a:lstStyle/>
          <a:p>
            <a:pPr marL="342900" indent="-342900" algn="l">
              <a:lnSpc>
                <a:spcPts val="2200"/>
              </a:lnSpc>
              <a:buSzPct val="100000"/>
              <a:buChar char="•"/>
            </a:pPr>
            <a:r>
              <a:rPr lang="en-US" sz="1400" dirty="0">
                <a:solidFill>
                  <a:srgbClr val="454240"/>
                </a:solidFill>
                <a:latin typeface="DM Sans" pitchFamily="34" charset="0"/>
                <a:ea typeface="DM Sans" pitchFamily="34" charset="-122"/>
                <a:cs typeface="DM Sans" pitchFamily="34" charset="-120"/>
              </a:rPr>
              <a:t>l’acquirente sia un privato che non agisce nell’esercizio di attività commerciale, artistica o professionale (non è ammesso, per esempio, per l’acquisto dello studio del professionista)</a:t>
            </a:r>
            <a:endParaRPr lang="en-US" sz="1400" dirty="0"/>
          </a:p>
        </p:txBody>
      </p:sp>
      <p:sp>
        <p:nvSpPr>
          <p:cNvPr id="8" name="Text 6"/>
          <p:cNvSpPr/>
          <p:nvPr/>
        </p:nvSpPr>
        <p:spPr>
          <a:xfrm>
            <a:off x="624959" y="6891576"/>
            <a:ext cx="13380482" cy="357188"/>
          </a:xfrm>
          <a:prstGeom prst="rect">
            <a:avLst/>
          </a:prstGeom>
          <a:noFill/>
          <a:ln/>
        </p:spPr>
        <p:txBody>
          <a:bodyPr wrap="none" lIns="0" tIns="0" rIns="0" bIns="0" rtlCol="0" anchor="t"/>
          <a:lstStyle/>
          <a:p>
            <a:pPr marL="342900" indent="-342900" algn="l">
              <a:lnSpc>
                <a:spcPts val="2200"/>
              </a:lnSpc>
              <a:buSzPct val="100000"/>
              <a:buChar char="•"/>
            </a:pPr>
            <a:r>
              <a:rPr lang="en-US" sz="1400" dirty="0">
                <a:solidFill>
                  <a:srgbClr val="454240"/>
                </a:solidFill>
                <a:latin typeface="DM Sans" pitchFamily="34" charset="0"/>
                <a:ea typeface="DM Sans" pitchFamily="34" charset="-122"/>
                <a:cs typeface="DM Sans" pitchFamily="34" charset="-120"/>
              </a:rPr>
              <a:t>l’acquirente richieda esplicitamente al notaio, all’atto della compravendita, l’applicazione della regola del prezzo-valore</a:t>
            </a:r>
            <a:endParaRPr lang="en-US" sz="1400" dirty="0"/>
          </a:p>
        </p:txBody>
      </p:sp>
      <p:sp>
        <p:nvSpPr>
          <p:cNvPr id="9" name="Text 7"/>
          <p:cNvSpPr/>
          <p:nvPr/>
        </p:nvSpPr>
        <p:spPr>
          <a:xfrm>
            <a:off x="624959" y="7311152"/>
            <a:ext cx="13380482" cy="357188"/>
          </a:xfrm>
          <a:prstGeom prst="rect">
            <a:avLst/>
          </a:prstGeom>
          <a:noFill/>
          <a:ln/>
        </p:spPr>
        <p:txBody>
          <a:bodyPr wrap="none" lIns="0" tIns="0" rIns="0" bIns="0" rtlCol="0" anchor="t"/>
          <a:lstStyle/>
          <a:p>
            <a:pPr marL="342900" indent="-342900" algn="l">
              <a:lnSpc>
                <a:spcPts val="2200"/>
              </a:lnSpc>
              <a:buSzPct val="100000"/>
              <a:buChar char="•"/>
            </a:pPr>
            <a:r>
              <a:rPr lang="en-US" sz="1400" dirty="0">
                <a:solidFill>
                  <a:srgbClr val="454240"/>
                </a:solidFill>
                <a:latin typeface="DM Sans" pitchFamily="34" charset="0"/>
                <a:ea typeface="DM Sans" pitchFamily="34" charset="-122"/>
                <a:cs typeface="DM Sans" pitchFamily="34" charset="-120"/>
              </a:rPr>
              <a:t>le parti indichino nell’atto l’effettivo importo pattuito per la cessione.</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398621" y="495657"/>
            <a:ext cx="5474851" cy="284678"/>
          </a:xfrm>
          <a:prstGeom prst="rect">
            <a:avLst/>
          </a:prstGeom>
          <a:noFill/>
          <a:ln/>
        </p:spPr>
        <p:txBody>
          <a:bodyPr wrap="none" lIns="0" tIns="0" rIns="0" bIns="0" rtlCol="0" anchor="t"/>
          <a:lstStyle/>
          <a:p>
            <a:pPr marL="0" indent="0" algn="l">
              <a:lnSpc>
                <a:spcPts val="2200"/>
              </a:lnSpc>
              <a:buNone/>
            </a:pPr>
            <a:r>
              <a:rPr lang="en-US" sz="1750" b="1" dirty="0">
                <a:solidFill>
                  <a:srgbClr val="5C4E3D"/>
                </a:solidFill>
                <a:latin typeface="Libre Baskerville" pitchFamily="34" charset="0"/>
                <a:ea typeface="Libre Baskerville" pitchFamily="34" charset="-122"/>
                <a:cs typeface="Libre Baskerville" pitchFamily="34" charset="-120"/>
              </a:rPr>
              <a:t>POSSIBILI </a:t>
            </a:r>
            <a:r>
              <a:rPr lang="en-US" sz="1750" b="1" dirty="0">
                <a:solidFill>
                  <a:srgbClr val="F44444"/>
                </a:solidFill>
                <a:latin typeface="Libre Baskerville" pitchFamily="34" charset="0"/>
                <a:ea typeface="Libre Baskerville" pitchFamily="34" charset="-122"/>
                <a:cs typeface="Libre Baskerville" pitchFamily="34" charset="-120"/>
              </a:rPr>
              <a:t>ALTERNATIVE </a:t>
            </a:r>
            <a:r>
              <a:rPr lang="en-US" sz="1750" b="1" dirty="0">
                <a:solidFill>
                  <a:srgbClr val="5C4E3D"/>
                </a:solidFill>
                <a:latin typeface="Libre Baskerville" pitchFamily="34" charset="0"/>
                <a:ea typeface="Libre Baskerville" pitchFamily="34" charset="-122"/>
                <a:cs typeface="Libre Baskerville" pitchFamily="34" charset="-120"/>
              </a:rPr>
              <a:t>DI TASSAZIONE</a:t>
            </a:r>
            <a:r>
              <a:rPr lang="en-US" sz="1750" dirty="0">
                <a:solidFill>
                  <a:srgbClr val="5C4E3D"/>
                </a:solidFill>
                <a:latin typeface="Libre Baskerville" pitchFamily="34" charset="0"/>
                <a:ea typeface="Libre Baskerville" pitchFamily="34" charset="-122"/>
                <a:cs typeface="Libre Baskerville" pitchFamily="34" charset="-120"/>
              </a:rPr>
              <a:t> </a:t>
            </a:r>
            <a:endParaRPr lang="en-US" sz="1750" dirty="0"/>
          </a:p>
        </p:txBody>
      </p:sp>
      <p:sp>
        <p:nvSpPr>
          <p:cNvPr id="3" name="Text 1"/>
          <p:cNvSpPr/>
          <p:nvPr/>
        </p:nvSpPr>
        <p:spPr>
          <a:xfrm>
            <a:off x="398621" y="1008102"/>
            <a:ext cx="13833158" cy="182285"/>
          </a:xfrm>
          <a:prstGeom prst="rect">
            <a:avLst/>
          </a:prstGeom>
          <a:noFill/>
          <a:ln/>
        </p:spPr>
        <p:txBody>
          <a:bodyPr wrap="none" lIns="0" tIns="0" rIns="0" bIns="0" rtlCol="0" anchor="t"/>
          <a:lstStyle/>
          <a:p>
            <a:pPr marL="0" indent="0" algn="l">
              <a:lnSpc>
                <a:spcPts val="1400"/>
              </a:lnSpc>
              <a:buNone/>
            </a:pPr>
            <a:endParaRPr lang="en-US" sz="850" dirty="0"/>
          </a:p>
        </p:txBody>
      </p:sp>
      <p:sp>
        <p:nvSpPr>
          <p:cNvPr id="4" name="Text 2"/>
          <p:cNvSpPr/>
          <p:nvPr/>
        </p:nvSpPr>
        <p:spPr>
          <a:xfrm>
            <a:off x="4408289" y="1361242"/>
            <a:ext cx="5813703" cy="213479"/>
          </a:xfrm>
          <a:prstGeom prst="rect">
            <a:avLst/>
          </a:prstGeom>
          <a:noFill/>
          <a:ln/>
        </p:spPr>
        <p:txBody>
          <a:bodyPr wrap="none" lIns="0" tIns="0" rIns="0" bIns="0" rtlCol="0" anchor="t"/>
          <a:lstStyle/>
          <a:p>
            <a:pPr marL="0" indent="0" algn="ctr">
              <a:lnSpc>
                <a:spcPts val="1650"/>
              </a:lnSpc>
              <a:buNone/>
            </a:pPr>
            <a:r>
              <a:rPr lang="en-US" sz="1300" b="1" dirty="0">
                <a:solidFill>
                  <a:srgbClr val="204C8E"/>
                </a:solidFill>
                <a:latin typeface="Libre Baskerville" pitchFamily="34" charset="0"/>
                <a:ea typeface="Libre Baskerville" pitchFamily="34" charset="-122"/>
                <a:cs typeface="Libre Baskerville" pitchFamily="34" charset="-120"/>
              </a:rPr>
              <a:t>POSIZIONE DEL CONSIGLIO NAZIONALE DEL NOTARIATO </a:t>
            </a:r>
            <a:endParaRPr lang="en-US" sz="1300" dirty="0"/>
          </a:p>
        </p:txBody>
      </p:sp>
      <p:sp>
        <p:nvSpPr>
          <p:cNvPr id="5" name="Text 3"/>
          <p:cNvSpPr/>
          <p:nvPr/>
        </p:nvSpPr>
        <p:spPr>
          <a:xfrm>
            <a:off x="398621" y="1745575"/>
            <a:ext cx="13833158" cy="182285"/>
          </a:xfrm>
          <a:prstGeom prst="rect">
            <a:avLst/>
          </a:prstGeom>
          <a:noFill/>
          <a:ln/>
        </p:spPr>
        <p:txBody>
          <a:bodyPr wrap="none" lIns="0" tIns="0" rIns="0" bIns="0" rtlCol="0" anchor="t"/>
          <a:lstStyle/>
          <a:p>
            <a:pPr marL="0" indent="0" algn="ctr">
              <a:lnSpc>
                <a:spcPts val="1400"/>
              </a:lnSpc>
              <a:buNone/>
            </a:pPr>
            <a:endParaRPr lang="en-US" sz="850" dirty="0"/>
          </a:p>
        </p:txBody>
      </p:sp>
      <p:sp>
        <p:nvSpPr>
          <p:cNvPr id="6" name="Text 4"/>
          <p:cNvSpPr/>
          <p:nvPr/>
        </p:nvSpPr>
        <p:spPr>
          <a:xfrm>
            <a:off x="398621" y="2098715"/>
            <a:ext cx="13833158" cy="854035"/>
          </a:xfrm>
          <a:prstGeom prst="rect">
            <a:avLst/>
          </a:prstGeom>
          <a:noFill/>
          <a:ln/>
        </p:spPr>
        <p:txBody>
          <a:bodyPr wrap="square" lIns="0" tIns="0" rIns="0" bIns="0" rtlCol="0" anchor="t"/>
          <a:lstStyle/>
          <a:p>
            <a:pPr marL="0" indent="0" algn="l">
              <a:lnSpc>
                <a:spcPts val="2200"/>
              </a:lnSpc>
              <a:buNone/>
            </a:pPr>
            <a:r>
              <a:rPr lang="en-US" sz="1750" dirty="0">
                <a:solidFill>
                  <a:srgbClr val="5C4E3D"/>
                </a:solidFill>
                <a:latin typeface="Libre Baskerville" pitchFamily="34" charset="0"/>
                <a:ea typeface="Libre Baskerville" pitchFamily="34" charset="-122"/>
                <a:cs typeface="Libre Baskerville" pitchFamily="34" charset="-120"/>
              </a:rPr>
              <a:t>Consiglio Nazionale del Notariato Studio n. 5/2023 - </a:t>
            </a:r>
            <a:r>
              <a:rPr lang="en-US" sz="1750" i="1" dirty="0">
                <a:solidFill>
                  <a:srgbClr val="5C4E3D"/>
                </a:solidFill>
                <a:latin typeface="Libre Baskerville" pitchFamily="34" charset="0"/>
                <a:ea typeface="Libre Baskerville" pitchFamily="34" charset="-122"/>
                <a:cs typeface="Libre Baskerville" pitchFamily="34" charset="-120"/>
              </a:rPr>
              <a:t>approvato dalla Commissione Mediazione il 28.09.2023</a:t>
            </a:r>
            <a:r>
              <a:rPr lang="en-US" sz="1750" dirty="0">
                <a:solidFill>
                  <a:srgbClr val="5C4E3D"/>
                </a:solidFill>
                <a:latin typeface="Libre Baskerville" pitchFamily="34" charset="0"/>
                <a:ea typeface="Libre Baskerville" pitchFamily="34" charset="-122"/>
                <a:cs typeface="Libre Baskerville" pitchFamily="34" charset="-120"/>
              </a:rPr>
              <a:t> -   ritiene che per il "</a:t>
            </a:r>
            <a:r>
              <a:rPr lang="en-US" sz="1750" dirty="0">
                <a:solidFill>
                  <a:srgbClr val="F44444"/>
                </a:solidFill>
                <a:latin typeface="Libre Baskerville" pitchFamily="34" charset="0"/>
                <a:ea typeface="Libre Baskerville" pitchFamily="34" charset="-122"/>
                <a:cs typeface="Libre Baskerville" pitchFamily="34" charset="-120"/>
              </a:rPr>
              <a:t>calcolo della base imponibile nell'ambito dell'imposta di registro" </a:t>
            </a:r>
            <a:r>
              <a:rPr lang="en-US" sz="1750" dirty="0">
                <a:solidFill>
                  <a:srgbClr val="000000"/>
                </a:solidFill>
                <a:latin typeface="Libre Baskerville" pitchFamily="34" charset="0"/>
                <a:ea typeface="Libre Baskerville" pitchFamily="34" charset="-122"/>
                <a:cs typeface="Libre Baskerville" pitchFamily="34" charset="-120"/>
              </a:rPr>
              <a:t>può farsi ricorso alla opzione "</a:t>
            </a:r>
            <a:r>
              <a:rPr lang="en-US" sz="1750" dirty="0">
                <a:solidFill>
                  <a:srgbClr val="F44444"/>
                </a:solidFill>
                <a:latin typeface="Libre Baskerville" pitchFamily="34" charset="0"/>
                <a:ea typeface="Libre Baskerville" pitchFamily="34" charset="-122"/>
                <a:cs typeface="Libre Baskerville" pitchFamily="34" charset="-120"/>
              </a:rPr>
              <a:t>prezzo valore",</a:t>
            </a:r>
            <a:r>
              <a:rPr lang="en-US" sz="1750" dirty="0">
                <a:solidFill>
                  <a:srgbClr val="000000"/>
                </a:solidFill>
                <a:latin typeface="Libre Baskerville" pitchFamily="34" charset="0"/>
                <a:ea typeface="Libre Baskerville" pitchFamily="34" charset="-122"/>
                <a:cs typeface="Libre Baskerville" pitchFamily="34" charset="-120"/>
              </a:rPr>
              <a:t> ai sensi dell'art. 1, coma 497, Legge 266/2005 per la cessioni immobiliari previste </a:t>
            </a:r>
            <a:endParaRPr lang="en-US" sz="1750" dirty="0"/>
          </a:p>
        </p:txBody>
      </p:sp>
      <p:pic>
        <p:nvPicPr>
          <p:cNvPr id="7" name="Image 0" descr="preencoded.png"/>
          <p:cNvPicPr>
            <a:picLocks noChangeAspect="1"/>
          </p:cNvPicPr>
          <p:nvPr/>
        </p:nvPicPr>
        <p:blipFill>
          <a:blip r:embed="rId3"/>
          <a:stretch>
            <a:fillRect/>
          </a:stretch>
        </p:blipFill>
        <p:spPr>
          <a:xfrm>
            <a:off x="398621" y="3251716"/>
            <a:ext cx="8393549" cy="4043601"/>
          </a:xfrm>
          <a:prstGeom prst="rect">
            <a:avLst/>
          </a:prstGeom>
        </p:spPr>
      </p:pic>
      <p:sp>
        <p:nvSpPr>
          <p:cNvPr id="8" name="Text 5"/>
          <p:cNvSpPr/>
          <p:nvPr/>
        </p:nvSpPr>
        <p:spPr>
          <a:xfrm>
            <a:off x="12259508" y="3226118"/>
            <a:ext cx="1979771" cy="182285"/>
          </a:xfrm>
          <a:prstGeom prst="rect">
            <a:avLst/>
          </a:prstGeom>
          <a:noFill/>
          <a:ln/>
        </p:spPr>
        <p:txBody>
          <a:bodyPr wrap="none" lIns="0" tIns="0" rIns="0" bIns="0" rtlCol="0" anchor="t"/>
          <a:lstStyle/>
          <a:p>
            <a:pPr marL="0" indent="0" algn="l">
              <a:lnSpc>
                <a:spcPts val="1400"/>
              </a:lnSpc>
              <a:buNone/>
            </a:pPr>
            <a:endParaRPr lang="en-US" sz="850" dirty="0"/>
          </a:p>
        </p:txBody>
      </p:sp>
      <p:sp>
        <p:nvSpPr>
          <p:cNvPr id="9" name="Text 6"/>
          <p:cNvSpPr/>
          <p:nvPr/>
        </p:nvSpPr>
        <p:spPr>
          <a:xfrm>
            <a:off x="398621" y="7551539"/>
            <a:ext cx="13833158" cy="182285"/>
          </a:xfrm>
          <a:prstGeom prst="rect">
            <a:avLst/>
          </a:prstGeom>
          <a:noFill/>
          <a:ln/>
        </p:spPr>
        <p:txBody>
          <a:bodyPr wrap="none" lIns="0" tIns="0" rIns="0" bIns="0" rtlCol="0" anchor="t"/>
          <a:lstStyle/>
          <a:p>
            <a:pPr marL="0" indent="0" algn="l">
              <a:lnSpc>
                <a:spcPts val="1400"/>
              </a:lnSpc>
              <a:buNone/>
            </a:pPr>
            <a:endParaRPr lang="en-US" sz="8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667941" y="715328"/>
            <a:ext cx="13294519" cy="1908334"/>
          </a:xfrm>
          <a:prstGeom prst="rect">
            <a:avLst/>
          </a:prstGeom>
          <a:noFill/>
          <a:ln/>
        </p:spPr>
        <p:txBody>
          <a:bodyPr wrap="square" lIns="0" tIns="0" rIns="0" bIns="0" rtlCol="0" anchor="t"/>
          <a:lstStyle/>
          <a:p>
            <a:pPr marL="0" indent="0" algn="l">
              <a:lnSpc>
                <a:spcPts val="3750"/>
              </a:lnSpc>
              <a:buNone/>
            </a:pPr>
            <a:r>
              <a:rPr lang="en-US" sz="3000" b="1" dirty="0">
                <a:solidFill>
                  <a:srgbClr val="5C4E3D"/>
                </a:solidFill>
                <a:latin typeface="Libre Baskerville" pitchFamily="34" charset="0"/>
                <a:ea typeface="Libre Baskerville" pitchFamily="34" charset="-122"/>
                <a:cs typeface="Libre Baskerville" pitchFamily="34" charset="-120"/>
              </a:rPr>
              <a:t>ESEMPIO  DI COMPRAVENDITA IMMOBILIARE AVVENUTA IN MEDIAZIONE </a:t>
            </a:r>
            <a:r>
              <a:rPr lang="en-US" sz="3000" b="1" dirty="0">
                <a:solidFill>
                  <a:srgbClr val="F44444"/>
                </a:solidFill>
                <a:latin typeface="Libre Baskerville" pitchFamily="34" charset="0"/>
                <a:ea typeface="Libre Baskerville" pitchFamily="34" charset="-122"/>
                <a:cs typeface="Libre Baskerville" pitchFamily="34" charset="-120"/>
              </a:rPr>
              <a:t>CON APPLICAZIONE DEL "PREZZO VALORE"</a:t>
            </a:r>
            <a:r>
              <a:rPr lang="en-US" sz="3000" b="1" dirty="0">
                <a:solidFill>
                  <a:srgbClr val="5C4E3D"/>
                </a:solidFill>
                <a:latin typeface="Libre Baskerville" pitchFamily="34" charset="0"/>
                <a:ea typeface="Libre Baskerville" pitchFamily="34" charset="-122"/>
                <a:cs typeface="Libre Baskerville" pitchFamily="34" charset="-120"/>
              </a:rPr>
              <a:t> SULLA SCORTA DELLA PREVISIONE DEL CONSIGLIO NAZIONALE DEL NOTARATO  </a:t>
            </a:r>
            <a:endParaRPr lang="en-US" sz="3000" dirty="0"/>
          </a:p>
        </p:txBody>
      </p:sp>
      <p:sp>
        <p:nvSpPr>
          <p:cNvPr id="3" name="Text 1"/>
          <p:cNvSpPr/>
          <p:nvPr/>
        </p:nvSpPr>
        <p:spPr>
          <a:xfrm>
            <a:off x="667941" y="2838331"/>
            <a:ext cx="13294519" cy="1145143"/>
          </a:xfrm>
          <a:prstGeom prst="rect">
            <a:avLst/>
          </a:prstGeom>
          <a:noFill/>
          <a:ln/>
        </p:spPr>
        <p:txBody>
          <a:bodyPr wrap="square" lIns="0" tIns="0" rIns="0" bIns="0" rtlCol="0" anchor="t"/>
          <a:lstStyle/>
          <a:p>
            <a:pPr marL="0" indent="0" algn="l">
              <a:lnSpc>
                <a:spcPts val="3000"/>
              </a:lnSpc>
              <a:buNone/>
            </a:pPr>
            <a:r>
              <a:rPr lang="en-US" sz="1850" dirty="0">
                <a:solidFill>
                  <a:srgbClr val="454240"/>
                </a:solidFill>
                <a:latin typeface="DM Sans" pitchFamily="34" charset="0"/>
                <a:ea typeface="DM Sans" pitchFamily="34" charset="-122"/>
                <a:cs typeface="DM Sans" pitchFamily="34" charset="-120"/>
              </a:rPr>
              <a:t>Sulla scorta dell'esempio sopra ricordato, </a:t>
            </a:r>
            <a:r>
              <a:rPr lang="en-US" sz="1850" b="1" dirty="0">
                <a:solidFill>
                  <a:srgbClr val="454240"/>
                </a:solidFill>
                <a:latin typeface="DM Sans" pitchFamily="34" charset="0"/>
                <a:ea typeface="DM Sans" pitchFamily="34" charset="-122"/>
                <a:cs typeface="DM Sans" pitchFamily="34" charset="-120"/>
              </a:rPr>
              <a:t>in sede di mediazione</a:t>
            </a:r>
            <a:r>
              <a:rPr lang="en-US" sz="1850" dirty="0">
                <a:solidFill>
                  <a:srgbClr val="454240"/>
                </a:solidFill>
                <a:latin typeface="DM Sans" pitchFamily="34" charset="0"/>
                <a:ea typeface="DM Sans" pitchFamily="34" charset="-122"/>
                <a:cs typeface="DM Sans" pitchFamily="34" charset="-120"/>
              </a:rPr>
              <a:t>, dopo lunghe trattative, Tizio di fronte all'alternativa di risarcire con 20.000 euro Caio, decide di acquistare la porzione di fabbricato rurale al prezzo di euro </a:t>
            </a:r>
            <a:r>
              <a:rPr lang="en-US" sz="1850" b="1" dirty="0">
                <a:solidFill>
                  <a:srgbClr val="454240"/>
                </a:solidFill>
                <a:latin typeface="DM Sans" pitchFamily="34" charset="0"/>
                <a:ea typeface="DM Sans" pitchFamily="34" charset="-122"/>
                <a:cs typeface="DM Sans" pitchFamily="34" charset="-120"/>
              </a:rPr>
              <a:t>120.000 (per l'acquirente sarebbe una seconda casa), la cui rendita catastale è pari ad Euro 400,00(come da visura catastale);</a:t>
            </a:r>
            <a:r>
              <a:rPr lang="en-US" sz="1850" dirty="0">
                <a:solidFill>
                  <a:srgbClr val="454240"/>
                </a:solidFill>
                <a:latin typeface="DM Sans" pitchFamily="34" charset="0"/>
                <a:ea typeface="DM Sans" pitchFamily="34" charset="-122"/>
                <a:cs typeface="DM Sans" pitchFamily="34" charset="-120"/>
              </a:rPr>
              <a:t> </a:t>
            </a:r>
            <a:endParaRPr lang="en-US" sz="1850" dirty="0"/>
          </a:p>
        </p:txBody>
      </p:sp>
      <p:sp>
        <p:nvSpPr>
          <p:cNvPr id="4" name="Text 2"/>
          <p:cNvSpPr/>
          <p:nvPr/>
        </p:nvSpPr>
        <p:spPr>
          <a:xfrm>
            <a:off x="667941" y="4198144"/>
            <a:ext cx="13294519" cy="763429"/>
          </a:xfrm>
          <a:prstGeom prst="rect">
            <a:avLst/>
          </a:prstGeom>
          <a:noFill/>
          <a:ln/>
        </p:spPr>
        <p:txBody>
          <a:bodyPr wrap="square" lIns="0" tIns="0" rIns="0" bIns="0" rtlCol="0" anchor="t"/>
          <a:lstStyle/>
          <a:p>
            <a:pPr marL="0" indent="0" algn="l">
              <a:lnSpc>
                <a:spcPts val="3000"/>
              </a:lnSpc>
              <a:buNone/>
            </a:pPr>
            <a:r>
              <a:rPr lang="en-US" sz="1850" dirty="0">
                <a:solidFill>
                  <a:srgbClr val="454240"/>
                </a:solidFill>
                <a:latin typeface="DM Sans" pitchFamily="34" charset="0"/>
                <a:ea typeface="DM Sans" pitchFamily="34" charset="-122"/>
                <a:cs typeface="DM Sans" pitchFamily="34" charset="-120"/>
              </a:rPr>
              <a:t>All'accordo di mediazione, stipulato contestualmente al rogito notarile, viene applicato il calcolo della base imponibile secondo la regola del </a:t>
            </a:r>
            <a:r>
              <a:rPr lang="en-US" sz="1850" b="1" dirty="0">
                <a:solidFill>
                  <a:srgbClr val="454240"/>
                </a:solidFill>
                <a:latin typeface="DM Sans" pitchFamily="34" charset="0"/>
                <a:ea typeface="DM Sans" pitchFamily="34" charset="-122"/>
                <a:cs typeface="DM Sans" pitchFamily="34" charset="-120"/>
              </a:rPr>
              <a:t>prezzo-valore.</a:t>
            </a:r>
            <a:endParaRPr lang="en-US" sz="1850" dirty="0"/>
          </a:p>
        </p:txBody>
      </p:sp>
      <p:sp>
        <p:nvSpPr>
          <p:cNvPr id="5" name="Text 3"/>
          <p:cNvSpPr/>
          <p:nvPr/>
        </p:nvSpPr>
        <p:spPr>
          <a:xfrm>
            <a:off x="667941" y="5176242"/>
            <a:ext cx="13294519" cy="763429"/>
          </a:xfrm>
          <a:prstGeom prst="rect">
            <a:avLst/>
          </a:prstGeom>
          <a:noFill/>
          <a:ln/>
        </p:spPr>
        <p:txBody>
          <a:bodyPr wrap="square" lIns="0" tIns="0" rIns="0" bIns="0" rtlCol="0" anchor="t"/>
          <a:lstStyle/>
          <a:p>
            <a:pPr marL="0" indent="0" algn="l">
              <a:lnSpc>
                <a:spcPts val="3000"/>
              </a:lnSpc>
              <a:buNone/>
            </a:pPr>
            <a:r>
              <a:rPr lang="en-US" sz="1850" b="1" dirty="0">
                <a:solidFill>
                  <a:srgbClr val="454240"/>
                </a:solidFill>
                <a:latin typeface="DM Sans" pitchFamily="34" charset="0"/>
                <a:ea typeface="DM Sans" pitchFamily="34" charset="-122"/>
                <a:cs typeface="DM Sans" pitchFamily="34" charset="-120"/>
              </a:rPr>
              <a:t>Modalità di calcolo </a:t>
            </a:r>
            <a:r>
              <a:rPr lang="en-US" sz="1850" dirty="0">
                <a:solidFill>
                  <a:srgbClr val="454240"/>
                </a:solidFill>
                <a:latin typeface="DM Sans" pitchFamily="34" charset="0"/>
                <a:ea typeface="DM Sans" pitchFamily="34" charset="-122"/>
                <a:cs typeface="DM Sans" pitchFamily="34" charset="-120"/>
              </a:rPr>
              <a:t>della  base imponibile su cui sarà  applicata eventualmente l'imposta di registro del </a:t>
            </a:r>
            <a:r>
              <a:rPr lang="en-US" sz="1850" b="1" dirty="0">
                <a:solidFill>
                  <a:srgbClr val="454240"/>
                </a:solidFill>
                <a:latin typeface="DM Sans" pitchFamily="34" charset="0"/>
                <a:ea typeface="DM Sans" pitchFamily="34" charset="-122"/>
                <a:cs typeface="DM Sans" pitchFamily="34" charset="-120"/>
              </a:rPr>
              <a:t>9%</a:t>
            </a:r>
            <a:r>
              <a:rPr lang="en-US" sz="1850" dirty="0">
                <a:solidFill>
                  <a:srgbClr val="454240"/>
                </a:solidFill>
                <a:latin typeface="DM Sans" pitchFamily="34" charset="0"/>
                <a:ea typeface="DM Sans" pitchFamily="34" charset="-122"/>
                <a:cs typeface="DM Sans" pitchFamily="34" charset="-120"/>
              </a:rPr>
              <a:t> (imposta prevista per l'acquisto di immobile non prima casa): </a:t>
            </a:r>
            <a:endParaRPr lang="en-US" sz="1850" dirty="0"/>
          </a:p>
        </p:txBody>
      </p:sp>
      <p:sp>
        <p:nvSpPr>
          <p:cNvPr id="6" name="Text 4"/>
          <p:cNvSpPr/>
          <p:nvPr/>
        </p:nvSpPr>
        <p:spPr>
          <a:xfrm>
            <a:off x="667941" y="6154341"/>
            <a:ext cx="13294519" cy="763429"/>
          </a:xfrm>
          <a:prstGeom prst="rect">
            <a:avLst/>
          </a:prstGeom>
          <a:noFill/>
          <a:ln/>
        </p:spPr>
        <p:txBody>
          <a:bodyPr wrap="square" lIns="0" tIns="0" rIns="0" bIns="0" rtlCol="0" anchor="t"/>
          <a:lstStyle/>
          <a:p>
            <a:pPr marL="0" indent="0" algn="l">
              <a:lnSpc>
                <a:spcPts val="3000"/>
              </a:lnSpc>
              <a:buNone/>
            </a:pPr>
            <a:r>
              <a:rPr lang="en-US" sz="1850" b="1" dirty="0">
                <a:solidFill>
                  <a:srgbClr val="1F7135"/>
                </a:solidFill>
                <a:latin typeface="DM Sans" pitchFamily="34" charset="0"/>
                <a:ea typeface="DM Sans" pitchFamily="34" charset="-122"/>
                <a:cs typeface="DM Sans" pitchFamily="34" charset="-120"/>
              </a:rPr>
              <a:t>400 (rendita catastale)</a:t>
            </a:r>
            <a:r>
              <a:rPr lang="en-US" sz="1850" dirty="0">
                <a:solidFill>
                  <a:srgbClr val="454240"/>
                </a:solidFill>
                <a:latin typeface="DM Sans" pitchFamily="34" charset="0"/>
                <a:ea typeface="DM Sans" pitchFamily="34" charset="-122"/>
                <a:cs typeface="DM Sans" pitchFamily="34" charset="-120"/>
              </a:rPr>
              <a:t> x </a:t>
            </a:r>
            <a:r>
              <a:rPr lang="en-US" sz="1850" b="1" dirty="0">
                <a:solidFill>
                  <a:srgbClr val="204C8E"/>
                </a:solidFill>
                <a:latin typeface="DM Sans" pitchFamily="34" charset="0"/>
                <a:ea typeface="DM Sans" pitchFamily="34" charset="-122"/>
                <a:cs typeface="DM Sans" pitchFamily="34" charset="-120"/>
              </a:rPr>
              <a:t>1,05 (rendita rivalutata)</a:t>
            </a:r>
            <a:r>
              <a:rPr lang="en-US" sz="1850" dirty="0">
                <a:solidFill>
                  <a:srgbClr val="454240"/>
                </a:solidFill>
                <a:latin typeface="DM Sans" pitchFamily="34" charset="0"/>
                <a:ea typeface="DM Sans" pitchFamily="34" charset="-122"/>
                <a:cs typeface="DM Sans" pitchFamily="34" charset="-120"/>
              </a:rPr>
              <a:t> </a:t>
            </a:r>
            <a:r>
              <a:rPr lang="en-US" sz="1850" b="1" dirty="0">
                <a:solidFill>
                  <a:srgbClr val="F44444"/>
                </a:solidFill>
                <a:latin typeface="DM Sans" pitchFamily="34" charset="0"/>
                <a:ea typeface="DM Sans" pitchFamily="34" charset="-122"/>
                <a:cs typeface="DM Sans" pitchFamily="34" charset="-120"/>
              </a:rPr>
              <a:t>x 120 (coefficente)</a:t>
            </a:r>
            <a:r>
              <a:rPr lang="en-US" sz="1850" dirty="0">
                <a:solidFill>
                  <a:srgbClr val="454240"/>
                </a:solidFill>
                <a:latin typeface="DM Sans" pitchFamily="34" charset="0"/>
                <a:ea typeface="DM Sans" pitchFamily="34" charset="-122"/>
                <a:cs typeface="DM Sans" pitchFamily="34" charset="-120"/>
              </a:rPr>
              <a:t> = </a:t>
            </a:r>
            <a:r>
              <a:rPr lang="en-US" sz="1850" b="1" dirty="0">
                <a:solidFill>
                  <a:srgbClr val="454240"/>
                </a:solidFill>
                <a:latin typeface="DM Sans" pitchFamily="34" charset="0"/>
                <a:ea typeface="DM Sans" pitchFamily="34" charset="-122"/>
                <a:cs typeface="DM Sans" pitchFamily="34" charset="-120"/>
              </a:rPr>
              <a:t>50.400</a:t>
            </a:r>
            <a:r>
              <a:rPr lang="en-US" sz="1850" dirty="0">
                <a:solidFill>
                  <a:srgbClr val="454240"/>
                </a:solidFill>
                <a:latin typeface="DM Sans" pitchFamily="34" charset="0"/>
                <a:ea typeface="DM Sans" pitchFamily="34" charset="-122"/>
                <a:cs typeface="DM Sans" pitchFamily="34" charset="-120"/>
              </a:rPr>
              <a:t> euro. </a:t>
            </a:r>
            <a:r>
              <a:rPr lang="en-US" sz="1850" dirty="0">
                <a:solidFill>
                  <a:srgbClr val="F44444"/>
                </a:solidFill>
                <a:latin typeface="DM Sans" pitchFamily="34" charset="0"/>
                <a:ea typeface="DM Sans" pitchFamily="34" charset="-122"/>
                <a:cs typeface="DM Sans" pitchFamily="34" charset="-120"/>
              </a:rPr>
              <a:t>(INTERAMENTE SOTTO FRANCHIGIA DEI 100.000 EURO)</a:t>
            </a:r>
            <a:endParaRPr lang="en-US" sz="1850" dirty="0"/>
          </a:p>
        </p:txBody>
      </p:sp>
      <p:sp>
        <p:nvSpPr>
          <p:cNvPr id="7" name="Text 5"/>
          <p:cNvSpPr/>
          <p:nvPr/>
        </p:nvSpPr>
        <p:spPr>
          <a:xfrm>
            <a:off x="667941" y="7132439"/>
            <a:ext cx="13294519" cy="381714"/>
          </a:xfrm>
          <a:prstGeom prst="rect">
            <a:avLst/>
          </a:prstGeom>
          <a:noFill/>
          <a:ln/>
        </p:spPr>
        <p:txBody>
          <a:bodyPr wrap="none" lIns="0" tIns="0" rIns="0" bIns="0" rtlCol="0" anchor="t"/>
          <a:lstStyle/>
          <a:p>
            <a:pPr marL="0" indent="0" algn="l">
              <a:lnSpc>
                <a:spcPts val="3000"/>
              </a:lnSpc>
              <a:buNone/>
            </a:pPr>
            <a:r>
              <a:rPr lang="en-US" sz="1850" dirty="0">
                <a:solidFill>
                  <a:srgbClr val="454240"/>
                </a:solidFill>
                <a:latin typeface="DM Sans" pitchFamily="34" charset="0"/>
                <a:ea typeface="DM Sans" pitchFamily="34" charset="-122"/>
                <a:cs typeface="DM Sans" pitchFamily="34" charset="-120"/>
              </a:rPr>
              <a:t>Pertanto, </a:t>
            </a:r>
            <a:r>
              <a:rPr lang="en-US" sz="1850" b="1" dirty="0">
                <a:solidFill>
                  <a:srgbClr val="F44444"/>
                </a:solidFill>
                <a:latin typeface="DM Sans" pitchFamily="34" charset="0"/>
                <a:ea typeface="DM Sans" pitchFamily="34" charset="-122"/>
                <a:cs typeface="DM Sans" pitchFamily="34" charset="-120"/>
              </a:rPr>
              <a:t>l'imposta di registro pari ad Euro 4.536,00 (€504.00 × 9%) sarà  integralmente scontata  </a:t>
            </a:r>
            <a:endParaRPr lang="en-US" sz="185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Text 0"/>
          <p:cNvSpPr/>
          <p:nvPr/>
        </p:nvSpPr>
        <p:spPr>
          <a:xfrm>
            <a:off x="543878" y="582811"/>
            <a:ext cx="13542645" cy="1553528"/>
          </a:xfrm>
          <a:prstGeom prst="rect">
            <a:avLst/>
          </a:prstGeom>
          <a:noFill/>
          <a:ln/>
        </p:spPr>
        <p:txBody>
          <a:bodyPr wrap="square" lIns="0" tIns="0" rIns="0" bIns="0" rtlCol="0" anchor="t"/>
          <a:lstStyle/>
          <a:p>
            <a:pPr marL="0" indent="0" algn="l">
              <a:lnSpc>
                <a:spcPts val="3050"/>
              </a:lnSpc>
              <a:buNone/>
            </a:pPr>
            <a:r>
              <a:rPr lang="en-US" sz="2400" b="1" dirty="0">
                <a:solidFill>
                  <a:srgbClr val="5C4E3D"/>
                </a:solidFill>
                <a:latin typeface="Libre Baskerville" pitchFamily="34" charset="0"/>
                <a:ea typeface="Libre Baskerville" pitchFamily="34" charset="-122"/>
                <a:cs typeface="Libre Baskerville" pitchFamily="34" charset="-120"/>
              </a:rPr>
              <a:t>ESEMPIO  DI COMPRAVENDITA IMMOBILIARE AVVENUTA IN MEDIAZIONE </a:t>
            </a:r>
            <a:r>
              <a:rPr lang="en-US" sz="2400" b="1" dirty="0">
                <a:solidFill>
                  <a:srgbClr val="F44444"/>
                </a:solidFill>
                <a:latin typeface="Libre Baskerville" pitchFamily="34" charset="0"/>
                <a:ea typeface="Libre Baskerville" pitchFamily="34" charset="-122"/>
                <a:cs typeface="Libre Baskerville" pitchFamily="34" charset="-120"/>
              </a:rPr>
              <a:t>CON APPLICAZIONE DEL "PREZZO VALORE"</a:t>
            </a:r>
            <a:r>
              <a:rPr lang="en-US" sz="2400" b="1" dirty="0">
                <a:solidFill>
                  <a:srgbClr val="5C4E3D"/>
                </a:solidFill>
                <a:latin typeface="Libre Baskerville" pitchFamily="34" charset="0"/>
                <a:ea typeface="Libre Baskerville" pitchFamily="34" charset="-122"/>
                <a:cs typeface="Libre Baskerville" pitchFamily="34" charset="-120"/>
              </a:rPr>
              <a:t> SULLA SCORTA DI INDICAZIONI DI ALCUNI UFFICI DELL'AGENZIA DELLE ENTRATE (risposta all' interpello n. 235/2020 pubblicata il 31.07.2020) </a:t>
            </a:r>
            <a:endParaRPr lang="en-US" sz="2400" dirty="0"/>
          </a:p>
        </p:txBody>
      </p:sp>
      <p:sp>
        <p:nvSpPr>
          <p:cNvPr id="3" name="Text 1"/>
          <p:cNvSpPr/>
          <p:nvPr/>
        </p:nvSpPr>
        <p:spPr>
          <a:xfrm>
            <a:off x="543878" y="2447092"/>
            <a:ext cx="13542645" cy="931902"/>
          </a:xfrm>
          <a:prstGeom prst="rect">
            <a:avLst/>
          </a:prstGeom>
          <a:noFill/>
          <a:ln/>
        </p:spPr>
        <p:txBody>
          <a:bodyPr wrap="square" lIns="0" tIns="0" rIns="0" bIns="0" rtlCol="0" anchor="t"/>
          <a:lstStyle/>
          <a:p>
            <a:pPr marL="0" indent="0" algn="l">
              <a:lnSpc>
                <a:spcPts val="2400"/>
              </a:lnSpc>
              <a:buNone/>
            </a:pPr>
            <a:r>
              <a:rPr lang="en-US" sz="1500" dirty="0">
                <a:solidFill>
                  <a:srgbClr val="454240"/>
                </a:solidFill>
                <a:latin typeface="DM Sans" pitchFamily="34" charset="0"/>
                <a:ea typeface="DM Sans" pitchFamily="34" charset="-122"/>
                <a:cs typeface="DM Sans" pitchFamily="34" charset="-120"/>
              </a:rPr>
              <a:t>Nel caso affrontato Tizio, in sede di mediazione, decide di acquistare sempre la porzione di fabbricato rurale al prezzo di euro </a:t>
            </a:r>
            <a:r>
              <a:rPr lang="en-US" sz="1500" b="1" dirty="0">
                <a:solidFill>
                  <a:srgbClr val="454240"/>
                </a:solidFill>
                <a:latin typeface="DM Sans" pitchFamily="34" charset="0"/>
                <a:ea typeface="DM Sans" pitchFamily="34" charset="-122"/>
                <a:cs typeface="DM Sans" pitchFamily="34" charset="-120"/>
              </a:rPr>
              <a:t>120.000 con rendita catastale di euro 400,00;   </a:t>
            </a:r>
            <a:r>
              <a:rPr lang="en-US" sz="1500" dirty="0">
                <a:solidFill>
                  <a:srgbClr val="454240"/>
                </a:solidFill>
                <a:latin typeface="DM Sans" pitchFamily="34" charset="0"/>
                <a:ea typeface="DM Sans" pitchFamily="34" charset="-122"/>
                <a:cs typeface="DM Sans" pitchFamily="34" charset="-120"/>
              </a:rPr>
              <a:t>all'accordo di mediazione, stipulato contestualmente al rogito notarile, le parti</a:t>
            </a:r>
            <a:r>
              <a:rPr lang="en-US" sz="1500" b="1" dirty="0">
                <a:solidFill>
                  <a:srgbClr val="454240"/>
                </a:solidFill>
                <a:latin typeface="DM Sans" pitchFamily="34" charset="0"/>
                <a:ea typeface="DM Sans" pitchFamily="34" charset="-122"/>
                <a:cs typeface="DM Sans" pitchFamily="34" charset="-120"/>
              </a:rPr>
              <a:t> scelgono di ricorrere all'opzione del prezzo valore,</a:t>
            </a:r>
            <a:r>
              <a:rPr lang="en-US" sz="1500" dirty="0">
                <a:solidFill>
                  <a:srgbClr val="454240"/>
                </a:solidFill>
                <a:latin typeface="DM Sans" pitchFamily="34" charset="0"/>
                <a:ea typeface="DM Sans" pitchFamily="34" charset="-122"/>
                <a:cs typeface="DM Sans" pitchFamily="34" charset="-120"/>
              </a:rPr>
              <a:t> (per l'AdE l'esenzione di applica "</a:t>
            </a:r>
            <a:r>
              <a:rPr lang="en-US" sz="1500" b="1" dirty="0">
                <a:solidFill>
                  <a:srgbClr val="F44444"/>
                </a:solidFill>
                <a:latin typeface="DM Sans" pitchFamily="34" charset="0"/>
                <a:ea typeface="DM Sans" pitchFamily="34" charset="-122"/>
                <a:cs typeface="DM Sans" pitchFamily="34" charset="-120"/>
              </a:rPr>
              <a:t>in proporzione" </a:t>
            </a:r>
            <a:r>
              <a:rPr lang="en-US" sz="1500" dirty="0">
                <a:solidFill>
                  <a:srgbClr val="454240"/>
                </a:solidFill>
                <a:latin typeface="DM Sans" pitchFamily="34" charset="0"/>
                <a:ea typeface="DM Sans" pitchFamily="34" charset="-122"/>
                <a:cs typeface="DM Sans" pitchFamily="34" charset="-120"/>
              </a:rPr>
              <a:t>al prezzo di acquisto)</a:t>
            </a:r>
            <a:endParaRPr lang="en-US" sz="1500" dirty="0"/>
          </a:p>
        </p:txBody>
      </p:sp>
      <p:sp>
        <p:nvSpPr>
          <p:cNvPr id="4" name="Text 2"/>
          <p:cNvSpPr/>
          <p:nvPr/>
        </p:nvSpPr>
        <p:spPr>
          <a:xfrm>
            <a:off x="543878" y="3553778"/>
            <a:ext cx="13542645" cy="621268"/>
          </a:xfrm>
          <a:prstGeom prst="rect">
            <a:avLst/>
          </a:prstGeom>
          <a:noFill/>
          <a:ln/>
        </p:spPr>
        <p:txBody>
          <a:bodyPr wrap="square" lIns="0" tIns="0" rIns="0" bIns="0" rtlCol="0" anchor="t"/>
          <a:lstStyle/>
          <a:p>
            <a:pPr marL="0" indent="0" algn="l">
              <a:lnSpc>
                <a:spcPts val="2400"/>
              </a:lnSpc>
              <a:buNone/>
            </a:pPr>
            <a:r>
              <a:rPr lang="en-US" sz="1500" b="1" dirty="0">
                <a:solidFill>
                  <a:srgbClr val="1F7135"/>
                </a:solidFill>
                <a:latin typeface="DM Sans" pitchFamily="34" charset="0"/>
                <a:ea typeface="DM Sans" pitchFamily="34" charset="-122"/>
                <a:cs typeface="DM Sans" pitchFamily="34" charset="-120"/>
              </a:rPr>
              <a:t>Euro 400</a:t>
            </a:r>
            <a:r>
              <a:rPr lang="en-US" sz="1500" dirty="0">
                <a:solidFill>
                  <a:srgbClr val="454240"/>
                </a:solidFill>
                <a:latin typeface="DM Sans" pitchFamily="34" charset="0"/>
                <a:ea typeface="DM Sans" pitchFamily="34" charset="-122"/>
                <a:cs typeface="DM Sans" pitchFamily="34" charset="-120"/>
              </a:rPr>
              <a:t> (rendita catastale) </a:t>
            </a:r>
            <a:r>
              <a:rPr lang="en-US" sz="1500" b="1" dirty="0">
                <a:solidFill>
                  <a:srgbClr val="1F7135"/>
                </a:solidFill>
                <a:latin typeface="DM Sans" pitchFamily="34" charset="0"/>
                <a:ea typeface="DM Sans" pitchFamily="34" charset="-122"/>
                <a:cs typeface="DM Sans" pitchFamily="34" charset="-120"/>
              </a:rPr>
              <a:t>x 1,05</a:t>
            </a:r>
            <a:r>
              <a:rPr lang="en-US" sz="1500" dirty="0">
                <a:solidFill>
                  <a:srgbClr val="454240"/>
                </a:solidFill>
                <a:latin typeface="DM Sans" pitchFamily="34" charset="0"/>
                <a:ea typeface="DM Sans" pitchFamily="34" charset="-122"/>
                <a:cs typeface="DM Sans" pitchFamily="34" charset="-120"/>
              </a:rPr>
              <a:t> (rendita rivalutata 5%) </a:t>
            </a:r>
            <a:r>
              <a:rPr lang="en-US" sz="1500" b="1" dirty="0">
                <a:solidFill>
                  <a:srgbClr val="5CC97B"/>
                </a:solidFill>
                <a:latin typeface="DM Sans" pitchFamily="34" charset="0"/>
                <a:ea typeface="DM Sans" pitchFamily="34" charset="-122"/>
                <a:cs typeface="DM Sans" pitchFamily="34" charset="-120"/>
              </a:rPr>
              <a:t>x 120</a:t>
            </a:r>
            <a:r>
              <a:rPr lang="en-US" sz="1500" dirty="0">
                <a:solidFill>
                  <a:srgbClr val="454240"/>
                </a:solidFill>
                <a:latin typeface="DM Sans" pitchFamily="34" charset="0"/>
                <a:ea typeface="DM Sans" pitchFamily="34" charset="-122"/>
                <a:cs typeface="DM Sans" pitchFamily="34" charset="-120"/>
              </a:rPr>
              <a:t> (coefficente per seconda casa) = </a:t>
            </a:r>
            <a:r>
              <a:rPr lang="en-US" sz="1500" b="1" dirty="0">
                <a:solidFill>
                  <a:srgbClr val="204C8E"/>
                </a:solidFill>
                <a:latin typeface="DM Sans" pitchFamily="34" charset="0"/>
                <a:ea typeface="DM Sans" pitchFamily="34" charset="-122"/>
                <a:cs typeface="DM Sans" pitchFamily="34" charset="-120"/>
              </a:rPr>
              <a:t>50.400</a:t>
            </a:r>
            <a:r>
              <a:rPr lang="en-US" sz="1500" dirty="0">
                <a:solidFill>
                  <a:srgbClr val="454240"/>
                </a:solidFill>
                <a:latin typeface="DM Sans" pitchFamily="34" charset="0"/>
                <a:ea typeface="DM Sans" pitchFamily="34" charset="-122"/>
                <a:cs typeface="DM Sans" pitchFamily="34" charset="-120"/>
              </a:rPr>
              <a:t> euro x 9% = </a:t>
            </a:r>
            <a:r>
              <a:rPr lang="en-US" sz="1500" b="1" dirty="0">
                <a:solidFill>
                  <a:srgbClr val="204C8E"/>
                </a:solidFill>
                <a:latin typeface="DM Sans" pitchFamily="34" charset="0"/>
                <a:ea typeface="DM Sans" pitchFamily="34" charset="-122"/>
                <a:cs typeface="DM Sans" pitchFamily="34" charset="-120"/>
              </a:rPr>
              <a:t>4.536,00  (non dovuta perché la base imponibile, pari ad Euro 50.400, è inferiore alla franchigia di Euro 100.000 )</a:t>
            </a:r>
            <a:endParaRPr lang="en-US" sz="1500" dirty="0"/>
          </a:p>
        </p:txBody>
      </p:sp>
      <p:sp>
        <p:nvSpPr>
          <p:cNvPr id="5" name="Text 3"/>
          <p:cNvSpPr/>
          <p:nvPr/>
        </p:nvSpPr>
        <p:spPr>
          <a:xfrm>
            <a:off x="543878" y="4349829"/>
            <a:ext cx="13542645" cy="621268"/>
          </a:xfrm>
          <a:prstGeom prst="rect">
            <a:avLst/>
          </a:prstGeom>
          <a:noFill/>
          <a:ln/>
        </p:spPr>
        <p:txBody>
          <a:bodyPr wrap="square" lIns="0" tIns="0" rIns="0" bIns="0" rtlCol="0" anchor="t"/>
          <a:lstStyle/>
          <a:p>
            <a:pPr marL="0" indent="0" algn="l">
              <a:lnSpc>
                <a:spcPts val="2400"/>
              </a:lnSpc>
              <a:buNone/>
            </a:pPr>
            <a:r>
              <a:rPr lang="en-US" sz="1500" b="1" dirty="0">
                <a:solidFill>
                  <a:srgbClr val="F44444"/>
                </a:solidFill>
                <a:latin typeface="DM Sans" pitchFamily="34" charset="0"/>
                <a:ea typeface="DM Sans" pitchFamily="34" charset="-122"/>
                <a:cs typeface="DM Sans" pitchFamily="34" charset="-120"/>
              </a:rPr>
              <a:t>A QUESTO PUNTO  L'AGENZIA RITIENE CORRETTO CHE EFFETTUI UNA  "PROPORZIONE" PER IL CALCOLO DELL'IMPOSTA DOVUTA PER LA  REGISTRAZIONE" SUL DIFFERENZIALE  :</a:t>
            </a:r>
            <a:endParaRPr lang="en-US" sz="1500" dirty="0"/>
          </a:p>
        </p:txBody>
      </p:sp>
      <p:sp>
        <p:nvSpPr>
          <p:cNvPr id="6" name="Text 4"/>
          <p:cNvSpPr/>
          <p:nvPr/>
        </p:nvSpPr>
        <p:spPr>
          <a:xfrm>
            <a:off x="543878" y="5145881"/>
            <a:ext cx="13542645" cy="621268"/>
          </a:xfrm>
          <a:prstGeom prst="rect">
            <a:avLst/>
          </a:prstGeom>
          <a:noFill/>
          <a:ln/>
        </p:spPr>
        <p:txBody>
          <a:bodyPr wrap="square" lIns="0" tIns="0" rIns="0" bIns="0" rtlCol="0" anchor="t"/>
          <a:lstStyle/>
          <a:p>
            <a:pPr marL="0" indent="0" algn="l">
              <a:lnSpc>
                <a:spcPts val="2400"/>
              </a:lnSpc>
              <a:buNone/>
            </a:pPr>
            <a:r>
              <a:rPr lang="en-US" sz="1500" b="1" dirty="0">
                <a:solidFill>
                  <a:srgbClr val="204C8E"/>
                </a:solidFill>
                <a:latin typeface="DM Sans" pitchFamily="34" charset="0"/>
                <a:ea typeface="DM Sans" pitchFamily="34" charset="-122"/>
                <a:cs typeface="DM Sans" pitchFamily="34" charset="-120"/>
              </a:rPr>
              <a:t>€ 120.000</a:t>
            </a:r>
            <a:r>
              <a:rPr lang="en-US" sz="1500" dirty="0">
                <a:solidFill>
                  <a:srgbClr val="454240"/>
                </a:solidFill>
                <a:latin typeface="DM Sans" pitchFamily="34" charset="0"/>
                <a:ea typeface="DM Sans" pitchFamily="34" charset="-122"/>
                <a:cs typeface="DM Sans" pitchFamily="34" charset="-120"/>
              </a:rPr>
              <a:t> </a:t>
            </a:r>
            <a:r>
              <a:rPr lang="en-US" sz="1500" i="1" dirty="0">
                <a:solidFill>
                  <a:srgbClr val="204C8E"/>
                </a:solidFill>
                <a:latin typeface="DM Sans" pitchFamily="34" charset="0"/>
                <a:ea typeface="DM Sans" pitchFamily="34" charset="-122"/>
                <a:cs typeface="DM Sans" pitchFamily="34" charset="-120"/>
              </a:rPr>
              <a:t>(PREZZO VENDITA)</a:t>
            </a:r>
            <a:r>
              <a:rPr lang="en-US" sz="1500" dirty="0">
                <a:solidFill>
                  <a:srgbClr val="454240"/>
                </a:solidFill>
                <a:latin typeface="DM Sans" pitchFamily="34" charset="0"/>
                <a:ea typeface="DM Sans" pitchFamily="34" charset="-122"/>
                <a:cs typeface="DM Sans" pitchFamily="34" charset="-120"/>
              </a:rPr>
              <a:t> :</a:t>
            </a:r>
            <a:r>
              <a:rPr lang="en-US" sz="1500" dirty="0">
                <a:solidFill>
                  <a:srgbClr val="F44444"/>
                </a:solidFill>
                <a:latin typeface="DM Sans" pitchFamily="34" charset="0"/>
                <a:ea typeface="DM Sans" pitchFamily="34" charset="-122"/>
                <a:cs typeface="DM Sans" pitchFamily="34" charset="-120"/>
              </a:rPr>
              <a:t> </a:t>
            </a:r>
            <a:r>
              <a:rPr lang="en-US" sz="1500" b="1" dirty="0">
                <a:solidFill>
                  <a:srgbClr val="1F7135"/>
                </a:solidFill>
                <a:latin typeface="DM Sans" pitchFamily="34" charset="0"/>
                <a:ea typeface="DM Sans" pitchFamily="34" charset="-122"/>
                <a:cs typeface="DM Sans" pitchFamily="34" charset="-120"/>
              </a:rPr>
              <a:t>€ 100.000</a:t>
            </a:r>
            <a:r>
              <a:rPr lang="en-US" sz="1500" i="1" dirty="0">
                <a:solidFill>
                  <a:srgbClr val="1F7135"/>
                </a:solidFill>
                <a:latin typeface="DM Sans" pitchFamily="34" charset="0"/>
                <a:ea typeface="DM Sans" pitchFamily="34" charset="-122"/>
                <a:cs typeface="DM Sans" pitchFamily="34" charset="-120"/>
              </a:rPr>
              <a:t> (ESENZIONE)</a:t>
            </a:r>
            <a:r>
              <a:rPr lang="en-US" sz="1500" i="1" dirty="0">
                <a:solidFill>
                  <a:srgbClr val="F44444"/>
                </a:solidFill>
                <a:latin typeface="DM Sans" pitchFamily="34" charset="0"/>
                <a:ea typeface="DM Sans" pitchFamily="34" charset="-122"/>
                <a:cs typeface="DM Sans" pitchFamily="34" charset="-120"/>
              </a:rPr>
              <a:t> </a:t>
            </a:r>
            <a:r>
              <a:rPr lang="en-US" sz="1500" dirty="0">
                <a:solidFill>
                  <a:srgbClr val="204C8E"/>
                </a:solidFill>
                <a:latin typeface="DM Sans" pitchFamily="34" charset="0"/>
                <a:ea typeface="DM Sans" pitchFamily="34" charset="-122"/>
                <a:cs typeface="DM Sans" pitchFamily="34" charset="-120"/>
              </a:rPr>
              <a:t>= </a:t>
            </a:r>
            <a:r>
              <a:rPr lang="en-US" sz="1500" b="1" dirty="0">
                <a:solidFill>
                  <a:srgbClr val="000000"/>
                </a:solidFill>
                <a:latin typeface="DM Sans" pitchFamily="34" charset="0"/>
                <a:ea typeface="DM Sans" pitchFamily="34" charset="-122"/>
                <a:cs typeface="DM Sans" pitchFamily="34" charset="-120"/>
              </a:rPr>
              <a:t>€ 4.536 </a:t>
            </a:r>
            <a:r>
              <a:rPr lang="en-US" sz="1500" i="1" dirty="0">
                <a:solidFill>
                  <a:srgbClr val="000000"/>
                </a:solidFill>
                <a:latin typeface="DM Sans" pitchFamily="34" charset="0"/>
                <a:ea typeface="DM Sans" pitchFamily="34" charset="-122"/>
                <a:cs typeface="DM Sans" pitchFamily="34" charset="-120"/>
              </a:rPr>
              <a:t>(IMPOSTA SULL'IMPONIBILE OTTENUTO APPLICANDO LA REAGOLA DEL PREZZO VALORE )</a:t>
            </a:r>
            <a:r>
              <a:rPr lang="en-US" sz="1500" b="1" dirty="0">
                <a:solidFill>
                  <a:srgbClr val="000000"/>
                </a:solidFill>
                <a:latin typeface="DM Sans" pitchFamily="34" charset="0"/>
                <a:ea typeface="DM Sans" pitchFamily="34" charset="-122"/>
                <a:cs typeface="DM Sans" pitchFamily="34" charset="-120"/>
              </a:rPr>
              <a:t>       :   </a:t>
            </a:r>
            <a:r>
              <a:rPr lang="en-US" sz="1500" b="1" dirty="0">
                <a:solidFill>
                  <a:srgbClr val="F44444"/>
                </a:solidFill>
                <a:latin typeface="DM Sans" pitchFamily="34" charset="0"/>
                <a:ea typeface="DM Sans" pitchFamily="34" charset="-122"/>
                <a:cs typeface="DM Sans" pitchFamily="34" charset="-120"/>
              </a:rPr>
              <a:t>"X"</a:t>
            </a:r>
            <a:endParaRPr lang="en-US" sz="1500" dirty="0"/>
          </a:p>
        </p:txBody>
      </p:sp>
      <p:sp>
        <p:nvSpPr>
          <p:cNvPr id="7" name="Text 5"/>
          <p:cNvSpPr/>
          <p:nvPr/>
        </p:nvSpPr>
        <p:spPr>
          <a:xfrm>
            <a:off x="543878" y="5941933"/>
            <a:ext cx="13542645" cy="310634"/>
          </a:xfrm>
          <a:prstGeom prst="rect">
            <a:avLst/>
          </a:prstGeom>
          <a:noFill/>
          <a:ln/>
        </p:spPr>
        <p:txBody>
          <a:bodyPr wrap="none" lIns="0" tIns="0" rIns="0" bIns="0" rtlCol="0" anchor="t"/>
          <a:lstStyle/>
          <a:p>
            <a:pPr marL="0" indent="0" algn="l">
              <a:lnSpc>
                <a:spcPts val="2400"/>
              </a:lnSpc>
              <a:buNone/>
            </a:pPr>
            <a:r>
              <a:rPr lang="en-US" sz="1500" b="1" dirty="0">
                <a:solidFill>
                  <a:srgbClr val="F44444"/>
                </a:solidFill>
                <a:latin typeface="DM Sans" pitchFamily="34" charset="0"/>
                <a:ea typeface="DM Sans" pitchFamily="34" charset="-122"/>
                <a:cs typeface="DM Sans" pitchFamily="34" charset="-120"/>
              </a:rPr>
              <a:t>"X" = </a:t>
            </a:r>
            <a:r>
              <a:rPr lang="en-US" sz="1500" b="1" dirty="0">
                <a:solidFill>
                  <a:srgbClr val="1F7135"/>
                </a:solidFill>
                <a:latin typeface="DM Sans" pitchFamily="34" charset="0"/>
                <a:ea typeface="DM Sans" pitchFamily="34" charset="-122"/>
                <a:cs typeface="DM Sans" pitchFamily="34" charset="-120"/>
              </a:rPr>
              <a:t>100.000</a:t>
            </a:r>
            <a:r>
              <a:rPr lang="en-US" sz="1500" b="1" dirty="0">
                <a:solidFill>
                  <a:srgbClr val="F44444"/>
                </a:solidFill>
                <a:latin typeface="DM Sans" pitchFamily="34" charset="0"/>
                <a:ea typeface="DM Sans" pitchFamily="34" charset="-122"/>
                <a:cs typeface="DM Sans" pitchFamily="34" charset="-120"/>
              </a:rPr>
              <a:t> × </a:t>
            </a:r>
            <a:r>
              <a:rPr lang="en-US" sz="1500" b="1" dirty="0">
                <a:solidFill>
                  <a:srgbClr val="000000"/>
                </a:solidFill>
                <a:latin typeface="DM Sans" pitchFamily="34" charset="0"/>
                <a:ea typeface="DM Sans" pitchFamily="34" charset="-122"/>
                <a:cs typeface="DM Sans" pitchFamily="34" charset="-120"/>
              </a:rPr>
              <a:t>4536</a:t>
            </a:r>
            <a:r>
              <a:rPr lang="en-US" sz="1500" b="1" dirty="0">
                <a:solidFill>
                  <a:srgbClr val="F44444"/>
                </a:solidFill>
                <a:latin typeface="DM Sans" pitchFamily="34" charset="0"/>
                <a:ea typeface="DM Sans" pitchFamily="34" charset="-122"/>
                <a:cs typeface="DM Sans" pitchFamily="34" charset="-120"/>
              </a:rPr>
              <a:t> /</a:t>
            </a:r>
            <a:r>
              <a:rPr lang="en-US" sz="1500" b="1" dirty="0">
                <a:solidFill>
                  <a:srgbClr val="204C8E"/>
                </a:solidFill>
                <a:latin typeface="DM Sans" pitchFamily="34" charset="0"/>
                <a:ea typeface="DM Sans" pitchFamily="34" charset="-122"/>
                <a:cs typeface="DM Sans" pitchFamily="34" charset="-120"/>
              </a:rPr>
              <a:t>120.000</a:t>
            </a:r>
            <a:r>
              <a:rPr lang="en-US" sz="1500" b="1" dirty="0">
                <a:solidFill>
                  <a:srgbClr val="F44444"/>
                </a:solidFill>
                <a:latin typeface="DM Sans" pitchFamily="34" charset="0"/>
                <a:ea typeface="DM Sans" pitchFamily="34" charset="-122"/>
                <a:cs typeface="DM Sans" pitchFamily="34" charset="-120"/>
              </a:rPr>
              <a:t> = </a:t>
            </a:r>
            <a:r>
              <a:rPr lang="en-US" sz="1500" b="1" dirty="0">
                <a:solidFill>
                  <a:srgbClr val="B05EF1"/>
                </a:solidFill>
                <a:latin typeface="DM Sans" pitchFamily="34" charset="0"/>
                <a:ea typeface="DM Sans" pitchFamily="34" charset="-122"/>
                <a:cs typeface="DM Sans" pitchFamily="34" charset="-120"/>
              </a:rPr>
              <a:t>Euro 3.780,00</a:t>
            </a:r>
            <a:endParaRPr lang="en-US" sz="1500" dirty="0"/>
          </a:p>
        </p:txBody>
      </p:sp>
      <p:sp>
        <p:nvSpPr>
          <p:cNvPr id="8" name="Text 6"/>
          <p:cNvSpPr/>
          <p:nvPr/>
        </p:nvSpPr>
        <p:spPr>
          <a:xfrm>
            <a:off x="543878" y="6427351"/>
            <a:ext cx="13542645" cy="310634"/>
          </a:xfrm>
          <a:prstGeom prst="rect">
            <a:avLst/>
          </a:prstGeom>
          <a:noFill/>
          <a:ln/>
        </p:spPr>
        <p:txBody>
          <a:bodyPr wrap="none" lIns="0" tIns="0" rIns="0" bIns="0" rtlCol="0" anchor="t"/>
          <a:lstStyle/>
          <a:p>
            <a:pPr marL="0" indent="0" algn="l">
              <a:lnSpc>
                <a:spcPts val="2400"/>
              </a:lnSpc>
              <a:buNone/>
            </a:pPr>
            <a:r>
              <a:rPr lang="en-US" sz="1500" b="1" dirty="0">
                <a:solidFill>
                  <a:srgbClr val="1F7135"/>
                </a:solidFill>
                <a:latin typeface="DM Sans" pitchFamily="34" charset="0"/>
                <a:ea typeface="DM Sans" pitchFamily="34" charset="-122"/>
                <a:cs typeface="DM Sans" pitchFamily="34" charset="-120"/>
              </a:rPr>
              <a:t>secondo l'interpretazione dell'AdE l'imposta in sede di mediazione sarebbe così calcolata: </a:t>
            </a:r>
            <a:endParaRPr lang="en-US" sz="1500" dirty="0"/>
          </a:p>
        </p:txBody>
      </p:sp>
      <p:sp>
        <p:nvSpPr>
          <p:cNvPr id="9" name="Text 7"/>
          <p:cNvSpPr/>
          <p:nvPr/>
        </p:nvSpPr>
        <p:spPr>
          <a:xfrm>
            <a:off x="543878" y="6912769"/>
            <a:ext cx="13542645" cy="310634"/>
          </a:xfrm>
          <a:prstGeom prst="rect">
            <a:avLst/>
          </a:prstGeom>
          <a:noFill/>
          <a:ln/>
        </p:spPr>
        <p:txBody>
          <a:bodyPr wrap="none" lIns="0" tIns="0" rIns="0" bIns="0" rtlCol="0" anchor="t"/>
          <a:lstStyle/>
          <a:p>
            <a:pPr marL="0" indent="0" algn="l">
              <a:lnSpc>
                <a:spcPts val="2400"/>
              </a:lnSpc>
              <a:buNone/>
            </a:pPr>
            <a:r>
              <a:rPr lang="en-US" sz="1500" b="1" dirty="0">
                <a:solidFill>
                  <a:srgbClr val="204C8E"/>
                </a:solidFill>
                <a:latin typeface="DM Sans" pitchFamily="34" charset="0"/>
                <a:ea typeface="DM Sans" pitchFamily="34" charset="-122"/>
                <a:cs typeface="DM Sans" pitchFamily="34" charset="-120"/>
              </a:rPr>
              <a:t>4.536,00  (imposta p.v.) - </a:t>
            </a:r>
            <a:r>
              <a:rPr lang="en-US" sz="1500" b="1" dirty="0">
                <a:solidFill>
                  <a:srgbClr val="B05EF1"/>
                </a:solidFill>
                <a:latin typeface="DM Sans" pitchFamily="34" charset="0"/>
                <a:ea typeface="DM Sans" pitchFamily="34" charset="-122"/>
                <a:cs typeface="DM Sans" pitchFamily="34" charset="-120"/>
              </a:rPr>
              <a:t>€ 3.780,00 (imposta sul differenziale)</a:t>
            </a:r>
            <a:r>
              <a:rPr lang="en-US" sz="1500" dirty="0">
                <a:solidFill>
                  <a:srgbClr val="454240"/>
                </a:solidFill>
                <a:latin typeface="DM Sans" pitchFamily="34" charset="0"/>
                <a:ea typeface="DM Sans" pitchFamily="34" charset="-122"/>
                <a:cs typeface="DM Sans" pitchFamily="34" charset="-120"/>
              </a:rPr>
              <a:t> = </a:t>
            </a:r>
            <a:r>
              <a:rPr lang="en-US" sz="1500" b="1" dirty="0">
                <a:solidFill>
                  <a:srgbClr val="F44444"/>
                </a:solidFill>
                <a:latin typeface="DM Sans" pitchFamily="34" charset="0"/>
                <a:ea typeface="DM Sans" pitchFamily="34" charset="-122"/>
                <a:cs typeface="DM Sans" pitchFamily="34" charset="-120"/>
              </a:rPr>
              <a:t>€ 750 </a:t>
            </a:r>
            <a:r>
              <a:rPr lang="en-US" sz="1500" dirty="0">
                <a:solidFill>
                  <a:srgbClr val="454240"/>
                </a:solidFill>
                <a:latin typeface="DM Sans" pitchFamily="34" charset="0"/>
                <a:ea typeface="DM Sans" pitchFamily="34" charset="-122"/>
                <a:cs typeface="DM Sans" pitchFamily="34" charset="-120"/>
              </a:rPr>
              <a:t>(la  franchigia minima per la registrazione di una atto per €  1.000.00)  </a:t>
            </a:r>
            <a:endParaRPr lang="en-US" sz="1500" dirty="0"/>
          </a:p>
        </p:txBody>
      </p:sp>
      <p:sp>
        <p:nvSpPr>
          <p:cNvPr id="10" name="Text 8"/>
          <p:cNvSpPr/>
          <p:nvPr/>
        </p:nvSpPr>
        <p:spPr>
          <a:xfrm>
            <a:off x="543878" y="7398187"/>
            <a:ext cx="13542645" cy="248603"/>
          </a:xfrm>
          <a:prstGeom prst="rect">
            <a:avLst/>
          </a:prstGeom>
          <a:noFill/>
          <a:ln/>
        </p:spPr>
        <p:txBody>
          <a:bodyPr wrap="none" lIns="0" tIns="0" rIns="0" bIns="0" rtlCol="0" anchor="t"/>
          <a:lstStyle/>
          <a:p>
            <a:pPr marL="0" indent="0" algn="l">
              <a:lnSpc>
                <a:spcPts val="1950"/>
              </a:lnSpc>
              <a:buNone/>
            </a:pPr>
            <a:endParaRPr lang="en-US"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Shape 0"/>
          <p:cNvSpPr/>
          <p:nvPr/>
        </p:nvSpPr>
        <p:spPr>
          <a:xfrm>
            <a:off x="670798" y="563523"/>
            <a:ext cx="13288804" cy="3877389"/>
          </a:xfrm>
          <a:prstGeom prst="roundRect">
            <a:avLst>
              <a:gd name="adj" fmla="val 2076"/>
            </a:avLst>
          </a:prstGeom>
          <a:noFill/>
          <a:ln w="7620">
            <a:solidFill>
              <a:srgbClr val="000000">
                <a:alpha val="8000"/>
              </a:srgbClr>
            </a:solidFill>
            <a:prstDash val="solid"/>
          </a:ln>
        </p:spPr>
        <p:txBody>
          <a:bodyPr/>
          <a:lstStyle/>
          <a:p>
            <a:endParaRPr lang="it-IT"/>
          </a:p>
        </p:txBody>
      </p:sp>
      <p:sp>
        <p:nvSpPr>
          <p:cNvPr id="3" name="Shape 1"/>
          <p:cNvSpPr/>
          <p:nvPr/>
        </p:nvSpPr>
        <p:spPr>
          <a:xfrm>
            <a:off x="678418" y="571143"/>
            <a:ext cx="13273564" cy="551736"/>
          </a:xfrm>
          <a:prstGeom prst="rect">
            <a:avLst/>
          </a:prstGeom>
          <a:solidFill>
            <a:srgbClr val="FFFFFF">
              <a:alpha val="4000"/>
            </a:srgbClr>
          </a:solidFill>
          <a:ln/>
        </p:spPr>
        <p:txBody>
          <a:bodyPr/>
          <a:lstStyle/>
          <a:p>
            <a:endParaRPr lang="it-IT"/>
          </a:p>
        </p:txBody>
      </p:sp>
      <p:sp>
        <p:nvSpPr>
          <p:cNvPr id="4" name="Text 2"/>
          <p:cNvSpPr/>
          <p:nvPr/>
        </p:nvSpPr>
        <p:spPr>
          <a:xfrm>
            <a:off x="869990" y="693658"/>
            <a:ext cx="6249829" cy="306705"/>
          </a:xfrm>
          <a:prstGeom prst="rect">
            <a:avLst/>
          </a:prstGeom>
          <a:noFill/>
          <a:ln/>
        </p:spPr>
        <p:txBody>
          <a:bodyPr wrap="none" lIns="0" tIns="0" rIns="0" bIns="0" rtlCol="0" anchor="t"/>
          <a:lstStyle/>
          <a:p>
            <a:pPr marL="0" indent="0" algn="l">
              <a:lnSpc>
                <a:spcPts val="2400"/>
              </a:lnSpc>
              <a:buNone/>
            </a:pPr>
            <a:r>
              <a:rPr lang="en-US" sz="1500" dirty="0">
                <a:solidFill>
                  <a:srgbClr val="454240"/>
                </a:solidFill>
                <a:latin typeface="DM Sans" pitchFamily="34" charset="0"/>
                <a:ea typeface="DM Sans" pitchFamily="34" charset="-122"/>
                <a:cs typeface="DM Sans" pitchFamily="34" charset="-120"/>
              </a:rPr>
              <a:t>CASI "TIPO" DI ACCORDI IN MEDIAZIONE</a:t>
            </a:r>
            <a:endParaRPr lang="en-US" sz="1500" dirty="0"/>
          </a:p>
        </p:txBody>
      </p:sp>
      <p:sp>
        <p:nvSpPr>
          <p:cNvPr id="5" name="Text 3"/>
          <p:cNvSpPr/>
          <p:nvPr/>
        </p:nvSpPr>
        <p:spPr>
          <a:xfrm>
            <a:off x="7510582" y="693658"/>
            <a:ext cx="6249829" cy="306705"/>
          </a:xfrm>
          <a:prstGeom prst="rect">
            <a:avLst/>
          </a:prstGeom>
          <a:noFill/>
          <a:ln/>
        </p:spPr>
        <p:txBody>
          <a:bodyPr wrap="none" lIns="0" tIns="0" rIns="0" bIns="0" rtlCol="0" anchor="t"/>
          <a:lstStyle/>
          <a:p>
            <a:pPr marL="0" indent="0" algn="l">
              <a:lnSpc>
                <a:spcPts val="2400"/>
              </a:lnSpc>
              <a:buNone/>
            </a:pPr>
            <a:r>
              <a:rPr lang="en-US" sz="1500" dirty="0">
                <a:solidFill>
                  <a:srgbClr val="454240"/>
                </a:solidFill>
                <a:latin typeface="DM Sans" pitchFamily="34" charset="0"/>
                <a:ea typeface="DM Sans" pitchFamily="34" charset="-122"/>
                <a:cs typeface="DM Sans" pitchFamily="34" charset="-120"/>
              </a:rPr>
              <a:t>PERCENTUALE DELLA TASSAZIONE</a:t>
            </a:r>
            <a:endParaRPr lang="en-US" sz="1500" dirty="0"/>
          </a:p>
        </p:txBody>
      </p:sp>
      <p:sp>
        <p:nvSpPr>
          <p:cNvPr id="6" name="Shape 4"/>
          <p:cNvSpPr/>
          <p:nvPr/>
        </p:nvSpPr>
        <p:spPr>
          <a:xfrm>
            <a:off x="678418" y="1122878"/>
            <a:ext cx="13273564" cy="551736"/>
          </a:xfrm>
          <a:prstGeom prst="rect">
            <a:avLst/>
          </a:prstGeom>
          <a:solidFill>
            <a:srgbClr val="000000">
              <a:alpha val="4000"/>
            </a:srgbClr>
          </a:solidFill>
          <a:ln/>
        </p:spPr>
        <p:txBody>
          <a:bodyPr/>
          <a:lstStyle/>
          <a:p>
            <a:endParaRPr lang="it-IT"/>
          </a:p>
        </p:txBody>
      </p:sp>
      <p:sp>
        <p:nvSpPr>
          <p:cNvPr id="7" name="Text 5"/>
          <p:cNvSpPr/>
          <p:nvPr/>
        </p:nvSpPr>
        <p:spPr>
          <a:xfrm>
            <a:off x="869990" y="1245394"/>
            <a:ext cx="6249829" cy="306705"/>
          </a:xfrm>
          <a:prstGeom prst="rect">
            <a:avLst/>
          </a:prstGeom>
          <a:noFill/>
          <a:ln/>
        </p:spPr>
        <p:txBody>
          <a:bodyPr wrap="none" lIns="0" tIns="0" rIns="0" bIns="0" rtlCol="0" anchor="t"/>
          <a:lstStyle/>
          <a:p>
            <a:pPr marL="0" indent="0" algn="l">
              <a:lnSpc>
                <a:spcPts val="2400"/>
              </a:lnSpc>
              <a:buNone/>
            </a:pPr>
            <a:r>
              <a:rPr lang="en-US" sz="1500" dirty="0">
                <a:solidFill>
                  <a:srgbClr val="008545"/>
                </a:solidFill>
                <a:latin typeface="DM Sans" pitchFamily="34" charset="0"/>
                <a:ea typeface="DM Sans" pitchFamily="34" charset="-122"/>
                <a:cs typeface="DM Sans" pitchFamily="34" charset="-120"/>
              </a:rPr>
              <a:t>Trasferimenti di Abitazioni Prima Casa</a:t>
            </a:r>
            <a:endParaRPr lang="en-US" sz="1500" dirty="0"/>
          </a:p>
        </p:txBody>
      </p:sp>
      <p:sp>
        <p:nvSpPr>
          <p:cNvPr id="8" name="Text 6"/>
          <p:cNvSpPr/>
          <p:nvPr/>
        </p:nvSpPr>
        <p:spPr>
          <a:xfrm>
            <a:off x="7510582" y="1245394"/>
            <a:ext cx="6249829" cy="306705"/>
          </a:xfrm>
          <a:prstGeom prst="rect">
            <a:avLst/>
          </a:prstGeom>
          <a:noFill/>
          <a:ln/>
        </p:spPr>
        <p:txBody>
          <a:bodyPr wrap="none" lIns="0" tIns="0" rIns="0" bIns="0" rtlCol="0" anchor="t"/>
          <a:lstStyle/>
          <a:p>
            <a:pPr marL="0" indent="0" algn="l">
              <a:lnSpc>
                <a:spcPts val="2400"/>
              </a:lnSpc>
              <a:buNone/>
            </a:pPr>
            <a:r>
              <a:rPr lang="en-US" sz="1500" dirty="0">
                <a:solidFill>
                  <a:srgbClr val="454240"/>
                </a:solidFill>
                <a:latin typeface="DM Sans" pitchFamily="34" charset="0"/>
                <a:ea typeface="DM Sans" pitchFamily="34" charset="-122"/>
                <a:cs typeface="DM Sans" pitchFamily="34" charset="-120"/>
              </a:rPr>
              <a:t>2% (con minimo Euro 1000)</a:t>
            </a:r>
            <a:endParaRPr lang="en-US" sz="1500" dirty="0"/>
          </a:p>
        </p:txBody>
      </p:sp>
      <p:sp>
        <p:nvSpPr>
          <p:cNvPr id="9" name="Shape 7"/>
          <p:cNvSpPr/>
          <p:nvPr/>
        </p:nvSpPr>
        <p:spPr>
          <a:xfrm>
            <a:off x="678418" y="1674614"/>
            <a:ext cx="13273564" cy="551736"/>
          </a:xfrm>
          <a:prstGeom prst="rect">
            <a:avLst/>
          </a:prstGeom>
          <a:solidFill>
            <a:srgbClr val="FFFFFF">
              <a:alpha val="4000"/>
            </a:srgbClr>
          </a:solidFill>
          <a:ln/>
        </p:spPr>
        <p:txBody>
          <a:bodyPr/>
          <a:lstStyle/>
          <a:p>
            <a:endParaRPr lang="it-IT"/>
          </a:p>
        </p:txBody>
      </p:sp>
      <p:sp>
        <p:nvSpPr>
          <p:cNvPr id="10" name="Text 8"/>
          <p:cNvSpPr/>
          <p:nvPr/>
        </p:nvSpPr>
        <p:spPr>
          <a:xfrm>
            <a:off x="869990" y="1797129"/>
            <a:ext cx="6249829" cy="306705"/>
          </a:xfrm>
          <a:prstGeom prst="rect">
            <a:avLst/>
          </a:prstGeom>
          <a:noFill/>
          <a:ln/>
        </p:spPr>
        <p:txBody>
          <a:bodyPr wrap="none" lIns="0" tIns="0" rIns="0" bIns="0" rtlCol="0" anchor="t"/>
          <a:lstStyle/>
          <a:p>
            <a:pPr marL="0" indent="0" algn="l">
              <a:lnSpc>
                <a:spcPts val="2400"/>
              </a:lnSpc>
              <a:buNone/>
            </a:pPr>
            <a:r>
              <a:rPr lang="en-US" sz="1500" dirty="0">
                <a:solidFill>
                  <a:srgbClr val="006ED6"/>
                </a:solidFill>
                <a:latin typeface="DM Sans" pitchFamily="34" charset="0"/>
                <a:ea typeface="DM Sans" pitchFamily="34" charset="-122"/>
                <a:cs typeface="DM Sans" pitchFamily="34" charset="-120"/>
              </a:rPr>
              <a:t>Trasferimenti di Abit. Non Prima Casa e Altri Fabb. Strumentali</a:t>
            </a:r>
            <a:endParaRPr lang="en-US" sz="1500" dirty="0"/>
          </a:p>
        </p:txBody>
      </p:sp>
      <p:sp>
        <p:nvSpPr>
          <p:cNvPr id="11" name="Text 9"/>
          <p:cNvSpPr/>
          <p:nvPr/>
        </p:nvSpPr>
        <p:spPr>
          <a:xfrm>
            <a:off x="7510582" y="1797129"/>
            <a:ext cx="6249829" cy="306705"/>
          </a:xfrm>
          <a:prstGeom prst="rect">
            <a:avLst/>
          </a:prstGeom>
          <a:noFill/>
          <a:ln/>
        </p:spPr>
        <p:txBody>
          <a:bodyPr wrap="none" lIns="0" tIns="0" rIns="0" bIns="0" rtlCol="0" anchor="t"/>
          <a:lstStyle/>
          <a:p>
            <a:pPr marL="0" indent="0" algn="l">
              <a:lnSpc>
                <a:spcPts val="2400"/>
              </a:lnSpc>
              <a:buNone/>
            </a:pPr>
            <a:r>
              <a:rPr lang="en-US" sz="1500" dirty="0">
                <a:solidFill>
                  <a:srgbClr val="454240"/>
                </a:solidFill>
                <a:latin typeface="DM Sans" pitchFamily="34" charset="0"/>
                <a:ea typeface="DM Sans" pitchFamily="34" charset="-122"/>
                <a:cs typeface="DM Sans" pitchFamily="34" charset="-120"/>
              </a:rPr>
              <a:t>9%</a:t>
            </a:r>
            <a:endParaRPr lang="en-US" sz="1500" dirty="0"/>
          </a:p>
        </p:txBody>
      </p:sp>
      <p:sp>
        <p:nvSpPr>
          <p:cNvPr id="12" name="Shape 10"/>
          <p:cNvSpPr/>
          <p:nvPr/>
        </p:nvSpPr>
        <p:spPr>
          <a:xfrm>
            <a:off x="678418" y="2226350"/>
            <a:ext cx="13273564" cy="551736"/>
          </a:xfrm>
          <a:prstGeom prst="rect">
            <a:avLst/>
          </a:prstGeom>
          <a:solidFill>
            <a:srgbClr val="000000">
              <a:alpha val="4000"/>
            </a:srgbClr>
          </a:solidFill>
          <a:ln/>
        </p:spPr>
        <p:txBody>
          <a:bodyPr/>
          <a:lstStyle/>
          <a:p>
            <a:endParaRPr lang="it-IT"/>
          </a:p>
        </p:txBody>
      </p:sp>
      <p:sp>
        <p:nvSpPr>
          <p:cNvPr id="13" name="Text 11"/>
          <p:cNvSpPr/>
          <p:nvPr/>
        </p:nvSpPr>
        <p:spPr>
          <a:xfrm>
            <a:off x="869990" y="2348865"/>
            <a:ext cx="6249829" cy="306705"/>
          </a:xfrm>
          <a:prstGeom prst="rect">
            <a:avLst/>
          </a:prstGeom>
          <a:noFill/>
          <a:ln/>
        </p:spPr>
        <p:txBody>
          <a:bodyPr wrap="none" lIns="0" tIns="0" rIns="0" bIns="0" rtlCol="0" anchor="t"/>
          <a:lstStyle/>
          <a:p>
            <a:pPr marL="0" indent="0" algn="l">
              <a:lnSpc>
                <a:spcPts val="2400"/>
              </a:lnSpc>
              <a:buNone/>
            </a:pPr>
            <a:r>
              <a:rPr lang="en-US" sz="1500" dirty="0">
                <a:solidFill>
                  <a:srgbClr val="008545"/>
                </a:solidFill>
                <a:latin typeface="DM Sans" pitchFamily="34" charset="0"/>
                <a:ea typeface="DM Sans" pitchFamily="34" charset="-122"/>
                <a:cs typeface="DM Sans" pitchFamily="34" charset="-120"/>
              </a:rPr>
              <a:t>Trasferimenti di Terreni Edificabili e Non Agricoli</a:t>
            </a:r>
            <a:endParaRPr lang="en-US" sz="1500" dirty="0"/>
          </a:p>
        </p:txBody>
      </p:sp>
      <p:sp>
        <p:nvSpPr>
          <p:cNvPr id="14" name="Text 12"/>
          <p:cNvSpPr/>
          <p:nvPr/>
        </p:nvSpPr>
        <p:spPr>
          <a:xfrm>
            <a:off x="7510582" y="2348865"/>
            <a:ext cx="6249829" cy="306705"/>
          </a:xfrm>
          <a:prstGeom prst="rect">
            <a:avLst/>
          </a:prstGeom>
          <a:noFill/>
          <a:ln/>
        </p:spPr>
        <p:txBody>
          <a:bodyPr wrap="none" lIns="0" tIns="0" rIns="0" bIns="0" rtlCol="0" anchor="t"/>
          <a:lstStyle/>
          <a:p>
            <a:pPr marL="0" indent="0" algn="l">
              <a:lnSpc>
                <a:spcPts val="2400"/>
              </a:lnSpc>
              <a:buNone/>
            </a:pPr>
            <a:r>
              <a:rPr lang="en-US" sz="1500" dirty="0">
                <a:solidFill>
                  <a:srgbClr val="454240"/>
                </a:solidFill>
                <a:latin typeface="DM Sans" pitchFamily="34" charset="0"/>
                <a:ea typeface="DM Sans" pitchFamily="34" charset="-122"/>
                <a:cs typeface="DM Sans" pitchFamily="34" charset="-120"/>
              </a:rPr>
              <a:t>9%</a:t>
            </a:r>
            <a:endParaRPr lang="en-US" sz="1500" dirty="0"/>
          </a:p>
        </p:txBody>
      </p:sp>
      <p:sp>
        <p:nvSpPr>
          <p:cNvPr id="15" name="Shape 13"/>
          <p:cNvSpPr/>
          <p:nvPr/>
        </p:nvSpPr>
        <p:spPr>
          <a:xfrm>
            <a:off x="678418" y="2778085"/>
            <a:ext cx="13273564" cy="551736"/>
          </a:xfrm>
          <a:prstGeom prst="rect">
            <a:avLst/>
          </a:prstGeom>
          <a:solidFill>
            <a:srgbClr val="FFFFFF">
              <a:alpha val="4000"/>
            </a:srgbClr>
          </a:solidFill>
          <a:ln/>
        </p:spPr>
        <p:txBody>
          <a:bodyPr/>
          <a:lstStyle/>
          <a:p>
            <a:endParaRPr lang="it-IT"/>
          </a:p>
        </p:txBody>
      </p:sp>
      <p:sp>
        <p:nvSpPr>
          <p:cNvPr id="16" name="Text 14"/>
          <p:cNvSpPr/>
          <p:nvPr/>
        </p:nvSpPr>
        <p:spPr>
          <a:xfrm>
            <a:off x="869990" y="2900601"/>
            <a:ext cx="6249829" cy="306705"/>
          </a:xfrm>
          <a:prstGeom prst="rect">
            <a:avLst/>
          </a:prstGeom>
          <a:noFill/>
          <a:ln/>
        </p:spPr>
        <p:txBody>
          <a:bodyPr wrap="none" lIns="0" tIns="0" rIns="0" bIns="0" rtlCol="0" anchor="t"/>
          <a:lstStyle/>
          <a:p>
            <a:pPr marL="0" indent="0" algn="l">
              <a:lnSpc>
                <a:spcPts val="2400"/>
              </a:lnSpc>
              <a:buNone/>
            </a:pPr>
            <a:r>
              <a:rPr lang="en-US" sz="1500" dirty="0">
                <a:solidFill>
                  <a:srgbClr val="EB0000"/>
                </a:solidFill>
                <a:latin typeface="DM Sans" pitchFamily="34" charset="0"/>
                <a:ea typeface="DM Sans" pitchFamily="34" charset="-122"/>
                <a:cs typeface="DM Sans" pitchFamily="34" charset="-120"/>
              </a:rPr>
              <a:t>Trasferimenti di Terreni Agricoli Senza Benefici</a:t>
            </a:r>
            <a:endParaRPr lang="en-US" sz="1500" dirty="0"/>
          </a:p>
        </p:txBody>
      </p:sp>
      <p:sp>
        <p:nvSpPr>
          <p:cNvPr id="17" name="Text 15"/>
          <p:cNvSpPr/>
          <p:nvPr/>
        </p:nvSpPr>
        <p:spPr>
          <a:xfrm>
            <a:off x="7510582" y="2900601"/>
            <a:ext cx="6249829" cy="306705"/>
          </a:xfrm>
          <a:prstGeom prst="rect">
            <a:avLst/>
          </a:prstGeom>
          <a:noFill/>
          <a:ln/>
        </p:spPr>
        <p:txBody>
          <a:bodyPr wrap="none" lIns="0" tIns="0" rIns="0" bIns="0" rtlCol="0" anchor="t"/>
          <a:lstStyle/>
          <a:p>
            <a:pPr marL="0" indent="0" algn="l">
              <a:lnSpc>
                <a:spcPts val="2400"/>
              </a:lnSpc>
              <a:buNone/>
            </a:pPr>
            <a:r>
              <a:rPr lang="en-US" sz="1500" dirty="0">
                <a:solidFill>
                  <a:srgbClr val="454240"/>
                </a:solidFill>
                <a:latin typeface="DM Sans" pitchFamily="34" charset="0"/>
                <a:ea typeface="DM Sans" pitchFamily="34" charset="-122"/>
                <a:cs typeface="DM Sans" pitchFamily="34" charset="-120"/>
              </a:rPr>
              <a:t>15%</a:t>
            </a:r>
            <a:endParaRPr lang="en-US" sz="1500" dirty="0"/>
          </a:p>
        </p:txBody>
      </p:sp>
      <p:sp>
        <p:nvSpPr>
          <p:cNvPr id="18" name="Shape 16"/>
          <p:cNvSpPr/>
          <p:nvPr/>
        </p:nvSpPr>
        <p:spPr>
          <a:xfrm>
            <a:off x="678418" y="3329821"/>
            <a:ext cx="13273564" cy="551736"/>
          </a:xfrm>
          <a:prstGeom prst="rect">
            <a:avLst/>
          </a:prstGeom>
          <a:solidFill>
            <a:srgbClr val="000000">
              <a:alpha val="4000"/>
            </a:srgbClr>
          </a:solidFill>
          <a:ln/>
        </p:spPr>
        <p:txBody>
          <a:bodyPr/>
          <a:lstStyle/>
          <a:p>
            <a:endParaRPr lang="it-IT"/>
          </a:p>
        </p:txBody>
      </p:sp>
      <p:sp>
        <p:nvSpPr>
          <p:cNvPr id="19" name="Text 17"/>
          <p:cNvSpPr/>
          <p:nvPr/>
        </p:nvSpPr>
        <p:spPr>
          <a:xfrm>
            <a:off x="869990" y="3452336"/>
            <a:ext cx="6249829" cy="306705"/>
          </a:xfrm>
          <a:prstGeom prst="rect">
            <a:avLst/>
          </a:prstGeom>
          <a:noFill/>
          <a:ln/>
        </p:spPr>
        <p:txBody>
          <a:bodyPr wrap="none" lIns="0" tIns="0" rIns="0" bIns="0" rtlCol="0" anchor="t"/>
          <a:lstStyle/>
          <a:p>
            <a:pPr marL="0" indent="0" algn="l">
              <a:lnSpc>
                <a:spcPts val="2400"/>
              </a:lnSpc>
              <a:buNone/>
            </a:pPr>
            <a:r>
              <a:rPr lang="en-US" sz="1500" dirty="0">
                <a:solidFill>
                  <a:srgbClr val="008545"/>
                </a:solidFill>
                <a:latin typeface="DM Sans" pitchFamily="34" charset="0"/>
                <a:ea typeface="DM Sans" pitchFamily="34" charset="-122"/>
                <a:cs typeface="DM Sans" pitchFamily="34" charset="-120"/>
              </a:rPr>
              <a:t>Costituzione di Servitù</a:t>
            </a:r>
            <a:endParaRPr lang="en-US" sz="1500" dirty="0"/>
          </a:p>
        </p:txBody>
      </p:sp>
      <p:sp>
        <p:nvSpPr>
          <p:cNvPr id="20" name="Text 18"/>
          <p:cNvSpPr/>
          <p:nvPr/>
        </p:nvSpPr>
        <p:spPr>
          <a:xfrm>
            <a:off x="7510582" y="3452336"/>
            <a:ext cx="6249829" cy="306705"/>
          </a:xfrm>
          <a:prstGeom prst="rect">
            <a:avLst/>
          </a:prstGeom>
          <a:noFill/>
          <a:ln/>
        </p:spPr>
        <p:txBody>
          <a:bodyPr wrap="none" lIns="0" tIns="0" rIns="0" bIns="0" rtlCol="0" anchor="t"/>
          <a:lstStyle/>
          <a:p>
            <a:pPr marL="0" indent="0" algn="l">
              <a:lnSpc>
                <a:spcPts val="2400"/>
              </a:lnSpc>
              <a:buNone/>
            </a:pPr>
            <a:r>
              <a:rPr lang="en-US" sz="1500" dirty="0">
                <a:solidFill>
                  <a:srgbClr val="454240"/>
                </a:solidFill>
                <a:latin typeface="DM Sans" pitchFamily="34" charset="0"/>
                <a:ea typeface="DM Sans" pitchFamily="34" charset="-122"/>
                <a:cs typeface="DM Sans" pitchFamily="34" charset="-120"/>
              </a:rPr>
              <a:t>9%</a:t>
            </a:r>
            <a:endParaRPr lang="en-US" sz="1500" dirty="0"/>
          </a:p>
        </p:txBody>
      </p:sp>
      <p:sp>
        <p:nvSpPr>
          <p:cNvPr id="21" name="Shape 19"/>
          <p:cNvSpPr/>
          <p:nvPr/>
        </p:nvSpPr>
        <p:spPr>
          <a:xfrm>
            <a:off x="678418" y="3881557"/>
            <a:ext cx="13273564" cy="551736"/>
          </a:xfrm>
          <a:prstGeom prst="rect">
            <a:avLst/>
          </a:prstGeom>
          <a:solidFill>
            <a:srgbClr val="FFFFFF">
              <a:alpha val="4000"/>
            </a:srgbClr>
          </a:solidFill>
          <a:ln/>
        </p:spPr>
        <p:txBody>
          <a:bodyPr/>
          <a:lstStyle/>
          <a:p>
            <a:endParaRPr lang="it-IT"/>
          </a:p>
        </p:txBody>
      </p:sp>
      <p:sp>
        <p:nvSpPr>
          <p:cNvPr id="22" name="Text 20"/>
          <p:cNvSpPr/>
          <p:nvPr/>
        </p:nvSpPr>
        <p:spPr>
          <a:xfrm>
            <a:off x="869990" y="4004072"/>
            <a:ext cx="6249829" cy="306705"/>
          </a:xfrm>
          <a:prstGeom prst="rect">
            <a:avLst/>
          </a:prstGeom>
          <a:noFill/>
          <a:ln/>
        </p:spPr>
        <p:txBody>
          <a:bodyPr wrap="none" lIns="0" tIns="0" rIns="0" bIns="0" rtlCol="0" anchor="t"/>
          <a:lstStyle/>
          <a:p>
            <a:pPr marL="0" indent="0" algn="l">
              <a:lnSpc>
                <a:spcPts val="2400"/>
              </a:lnSpc>
              <a:buNone/>
            </a:pPr>
            <a:r>
              <a:rPr lang="en-US" sz="1500" dirty="0">
                <a:solidFill>
                  <a:srgbClr val="006ED6"/>
                </a:solidFill>
                <a:latin typeface="DM Sans" pitchFamily="34" charset="0"/>
                <a:ea typeface="DM Sans" pitchFamily="34" charset="-122"/>
                <a:cs typeface="DM Sans" pitchFamily="34" charset="-120"/>
              </a:rPr>
              <a:t>Divisione (senza conguagli superiori al 5%)</a:t>
            </a:r>
            <a:endParaRPr lang="en-US" sz="1500" dirty="0"/>
          </a:p>
        </p:txBody>
      </p:sp>
      <p:sp>
        <p:nvSpPr>
          <p:cNvPr id="23" name="Text 21"/>
          <p:cNvSpPr/>
          <p:nvPr/>
        </p:nvSpPr>
        <p:spPr>
          <a:xfrm>
            <a:off x="7510582" y="4004072"/>
            <a:ext cx="6249829" cy="306705"/>
          </a:xfrm>
          <a:prstGeom prst="rect">
            <a:avLst/>
          </a:prstGeom>
          <a:noFill/>
          <a:ln/>
        </p:spPr>
        <p:txBody>
          <a:bodyPr wrap="none" lIns="0" tIns="0" rIns="0" bIns="0" rtlCol="0" anchor="t"/>
          <a:lstStyle/>
          <a:p>
            <a:pPr marL="0" indent="0" algn="l">
              <a:lnSpc>
                <a:spcPts val="2400"/>
              </a:lnSpc>
              <a:buNone/>
            </a:pPr>
            <a:r>
              <a:rPr lang="en-US" sz="1500" dirty="0">
                <a:solidFill>
                  <a:srgbClr val="454240"/>
                </a:solidFill>
                <a:latin typeface="DM Sans" pitchFamily="34" charset="0"/>
                <a:ea typeface="DM Sans" pitchFamily="34" charset="-122"/>
                <a:cs typeface="DM Sans" pitchFamily="34" charset="-120"/>
              </a:rPr>
              <a:t>1%</a:t>
            </a:r>
            <a:endParaRPr lang="en-US" sz="1500" dirty="0"/>
          </a:p>
        </p:txBody>
      </p:sp>
      <p:sp>
        <p:nvSpPr>
          <p:cNvPr id="24" name="Text 22"/>
          <p:cNvSpPr/>
          <p:nvPr/>
        </p:nvSpPr>
        <p:spPr>
          <a:xfrm>
            <a:off x="670798" y="4656534"/>
            <a:ext cx="13288804" cy="306705"/>
          </a:xfrm>
          <a:prstGeom prst="rect">
            <a:avLst/>
          </a:prstGeom>
          <a:noFill/>
          <a:ln/>
        </p:spPr>
        <p:txBody>
          <a:bodyPr wrap="none" lIns="0" tIns="0" rIns="0" bIns="0" rtlCol="0" anchor="t"/>
          <a:lstStyle/>
          <a:p>
            <a:pPr marL="0" indent="0" algn="l">
              <a:lnSpc>
                <a:spcPts val="2400"/>
              </a:lnSpc>
              <a:buNone/>
            </a:pPr>
            <a:r>
              <a:rPr lang="en-US" sz="1500" b="1" dirty="0">
                <a:solidFill>
                  <a:srgbClr val="454240"/>
                </a:solidFill>
                <a:latin typeface="DM Sans" pitchFamily="34" charset="0"/>
                <a:ea typeface="DM Sans" pitchFamily="34" charset="-122"/>
                <a:cs typeface="DM Sans" pitchFamily="34" charset="-120"/>
              </a:rPr>
              <a:t>L’imposta di registro per le locazioni di fabbricati a uso abitativo è pari al 2% del canone annuo moltiplicato per il numero delle annualità.</a:t>
            </a:r>
            <a:endParaRPr lang="en-US" sz="1500" dirty="0"/>
          </a:p>
        </p:txBody>
      </p:sp>
      <p:sp>
        <p:nvSpPr>
          <p:cNvPr id="25" name="Text 23"/>
          <p:cNvSpPr/>
          <p:nvPr/>
        </p:nvSpPr>
        <p:spPr>
          <a:xfrm>
            <a:off x="670798" y="5178862"/>
            <a:ext cx="13288804" cy="306705"/>
          </a:xfrm>
          <a:prstGeom prst="rect">
            <a:avLst/>
          </a:prstGeom>
          <a:noFill/>
          <a:ln/>
        </p:spPr>
        <p:txBody>
          <a:bodyPr wrap="none" lIns="0" tIns="0" rIns="0" bIns="0" rtlCol="0" anchor="t"/>
          <a:lstStyle/>
          <a:p>
            <a:pPr marL="0" indent="0" algn="l">
              <a:lnSpc>
                <a:spcPts val="2400"/>
              </a:lnSpc>
              <a:buNone/>
            </a:pPr>
            <a:r>
              <a:rPr lang="en-US" sz="1500" dirty="0">
                <a:solidFill>
                  <a:srgbClr val="454240"/>
                </a:solidFill>
                <a:latin typeface="DM Sans" pitchFamily="34" charset="0"/>
                <a:ea typeface="DM Sans" pitchFamily="34" charset="-122"/>
                <a:cs typeface="DM Sans" pitchFamily="34" charset="-120"/>
              </a:rPr>
              <a:t>Per i fondi rustici è pari allo 0.50% del corrispettivo annuo moltiplicato per il numero delle annualità.</a:t>
            </a:r>
            <a:endParaRPr lang="en-US" sz="1500" dirty="0"/>
          </a:p>
        </p:txBody>
      </p:sp>
      <p:sp>
        <p:nvSpPr>
          <p:cNvPr id="26" name="Text 24"/>
          <p:cNvSpPr/>
          <p:nvPr/>
        </p:nvSpPr>
        <p:spPr>
          <a:xfrm>
            <a:off x="670798" y="5701189"/>
            <a:ext cx="13288804" cy="306705"/>
          </a:xfrm>
          <a:prstGeom prst="rect">
            <a:avLst/>
          </a:prstGeom>
          <a:noFill/>
          <a:ln/>
        </p:spPr>
        <p:txBody>
          <a:bodyPr wrap="none" lIns="0" tIns="0" rIns="0" bIns="0" rtlCol="0" anchor="t"/>
          <a:lstStyle/>
          <a:p>
            <a:pPr marL="0" indent="0" algn="l">
              <a:lnSpc>
                <a:spcPts val="2400"/>
              </a:lnSpc>
              <a:buNone/>
            </a:pPr>
            <a:r>
              <a:rPr lang="en-US" sz="1500" dirty="0">
                <a:solidFill>
                  <a:srgbClr val="454240"/>
                </a:solidFill>
                <a:latin typeface="DM Sans" pitchFamily="34" charset="0"/>
                <a:ea typeface="DM Sans" pitchFamily="34" charset="-122"/>
                <a:cs typeface="DM Sans" pitchFamily="34" charset="-120"/>
              </a:rPr>
              <a:t>Per i fabbricati strumentali per natura con locazione effettuata da soggetti passivi Iva è pari all’1% del canone annuo.</a:t>
            </a:r>
            <a:endParaRPr lang="en-US" sz="1500" dirty="0"/>
          </a:p>
        </p:txBody>
      </p:sp>
      <p:sp>
        <p:nvSpPr>
          <p:cNvPr id="27" name="Text 25"/>
          <p:cNvSpPr/>
          <p:nvPr/>
        </p:nvSpPr>
        <p:spPr>
          <a:xfrm>
            <a:off x="670798" y="6223516"/>
            <a:ext cx="13288804" cy="306705"/>
          </a:xfrm>
          <a:prstGeom prst="rect">
            <a:avLst/>
          </a:prstGeom>
          <a:noFill/>
          <a:ln/>
        </p:spPr>
        <p:txBody>
          <a:bodyPr wrap="none" lIns="0" tIns="0" rIns="0" bIns="0" rtlCol="0" anchor="t"/>
          <a:lstStyle/>
          <a:p>
            <a:pPr marL="0" indent="0" algn="l">
              <a:lnSpc>
                <a:spcPts val="2400"/>
              </a:lnSpc>
              <a:buNone/>
            </a:pPr>
            <a:r>
              <a:rPr lang="en-US" sz="1500" dirty="0">
                <a:solidFill>
                  <a:srgbClr val="454240"/>
                </a:solidFill>
                <a:latin typeface="DM Sans" pitchFamily="34" charset="0"/>
                <a:ea typeface="DM Sans" pitchFamily="34" charset="-122"/>
                <a:cs typeface="DM Sans" pitchFamily="34" charset="-120"/>
              </a:rPr>
              <a:t>Per tutti gli altri immobili è pari al 2% del corrispettivo annuo moltiplicato per il numero delle annualità.</a:t>
            </a:r>
            <a:endParaRPr lang="en-US" sz="1500" dirty="0"/>
          </a:p>
        </p:txBody>
      </p:sp>
      <p:sp>
        <p:nvSpPr>
          <p:cNvPr id="28" name="Text 26"/>
          <p:cNvSpPr/>
          <p:nvPr/>
        </p:nvSpPr>
        <p:spPr>
          <a:xfrm>
            <a:off x="670798" y="6745843"/>
            <a:ext cx="13288804" cy="920115"/>
          </a:xfrm>
          <a:prstGeom prst="rect">
            <a:avLst/>
          </a:prstGeom>
          <a:noFill/>
          <a:ln/>
        </p:spPr>
        <p:txBody>
          <a:bodyPr wrap="square" lIns="0" tIns="0" rIns="0" bIns="0" rtlCol="0" anchor="t"/>
          <a:lstStyle/>
          <a:p>
            <a:pPr marL="0" indent="0" algn="l">
              <a:lnSpc>
                <a:spcPts val="2400"/>
              </a:lnSpc>
              <a:buNone/>
            </a:pPr>
            <a:r>
              <a:rPr lang="en-US" sz="1500" b="1" dirty="0">
                <a:solidFill>
                  <a:srgbClr val="454240"/>
                </a:solidFill>
                <a:latin typeface="DM Sans" pitchFamily="34" charset="0"/>
                <a:ea typeface="DM Sans" pitchFamily="34" charset="-122"/>
                <a:cs typeface="DM Sans" pitchFamily="34" charset="-120"/>
              </a:rPr>
              <a:t>Il contribuente potrà quindi invocare tutte le agevolazioni previste dalla normativa vigente, tra le quali "agevolazioni c.d. "prima casa", le agevolazioni della piccola proprietà contadina, e, in generale, qualsiasi altro trattamento di favore previsto dall’ordinamento, compreso, come visto, il meccanismo del c.d. Prezzo – valore previsto all’articolo 1, comma 497, della legge n. 266 del 2005.</a:t>
            </a:r>
            <a:endParaRPr lang="en-US" sz="15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09493" y="558998"/>
            <a:ext cx="13211413" cy="1267063"/>
          </a:xfrm>
          <a:prstGeom prst="rect">
            <a:avLst/>
          </a:prstGeom>
          <a:noFill/>
          <a:ln/>
        </p:spPr>
        <p:txBody>
          <a:bodyPr wrap="square" lIns="0" tIns="0" rIns="0" bIns="0" rtlCol="0" anchor="t"/>
          <a:lstStyle/>
          <a:p>
            <a:pPr marL="0" indent="0" algn="l">
              <a:lnSpc>
                <a:spcPts val="4950"/>
              </a:lnSpc>
              <a:buNone/>
            </a:pPr>
            <a:r>
              <a:rPr lang="en-US" sz="3950" b="1" dirty="0">
                <a:solidFill>
                  <a:srgbClr val="1F7135"/>
                </a:solidFill>
                <a:latin typeface="Libre Baskerville" pitchFamily="34" charset="0"/>
                <a:ea typeface="Libre Baskerville" pitchFamily="34" charset="-122"/>
                <a:cs typeface="Libre Baskerville" pitchFamily="34" charset="-120"/>
              </a:rPr>
              <a:t>Limiti del Credito d'Imposta </a:t>
            </a:r>
            <a:r>
              <a:rPr lang="en-US" sz="3950" b="1" dirty="0">
                <a:solidFill>
                  <a:srgbClr val="5C4E3D"/>
                </a:solidFill>
                <a:latin typeface="Libre Baskerville" pitchFamily="34" charset="0"/>
                <a:ea typeface="Libre Baskerville" pitchFamily="34" charset="-122"/>
                <a:cs typeface="Libre Baskerville" pitchFamily="34" charset="-120"/>
              </a:rPr>
              <a:t>(art. 20 comma 1 D.lgs. 28/2010)</a:t>
            </a:r>
            <a:endParaRPr lang="en-US" sz="3950" dirty="0"/>
          </a:p>
        </p:txBody>
      </p:sp>
      <p:sp>
        <p:nvSpPr>
          <p:cNvPr id="3" name="Text 1"/>
          <p:cNvSpPr/>
          <p:nvPr/>
        </p:nvSpPr>
        <p:spPr>
          <a:xfrm>
            <a:off x="709493" y="2231469"/>
            <a:ext cx="4201001" cy="669012"/>
          </a:xfrm>
          <a:prstGeom prst="rect">
            <a:avLst/>
          </a:prstGeom>
          <a:noFill/>
          <a:ln/>
        </p:spPr>
        <p:txBody>
          <a:bodyPr wrap="none" lIns="0" tIns="0" rIns="0" bIns="0" rtlCol="0" anchor="t"/>
          <a:lstStyle/>
          <a:p>
            <a:pPr marL="0" indent="0" algn="ctr">
              <a:lnSpc>
                <a:spcPts val="5250"/>
              </a:lnSpc>
              <a:buNone/>
            </a:pPr>
            <a:r>
              <a:rPr lang="en-US" sz="5250" dirty="0">
                <a:solidFill>
                  <a:srgbClr val="454240"/>
                </a:solidFill>
                <a:latin typeface="Libre Baskerville" pitchFamily="34" charset="0"/>
                <a:ea typeface="Libre Baskerville" pitchFamily="34" charset="-122"/>
                <a:cs typeface="Libre Baskerville" pitchFamily="34" charset="-120"/>
              </a:rPr>
              <a:t>€600</a:t>
            </a:r>
            <a:endParaRPr lang="en-US" sz="5250" dirty="0"/>
          </a:p>
        </p:txBody>
      </p:sp>
      <p:sp>
        <p:nvSpPr>
          <p:cNvPr id="4" name="Text 2"/>
          <p:cNvSpPr/>
          <p:nvPr/>
        </p:nvSpPr>
        <p:spPr>
          <a:xfrm>
            <a:off x="709493" y="3153847"/>
            <a:ext cx="4201001" cy="405289"/>
          </a:xfrm>
          <a:prstGeom prst="rect">
            <a:avLst/>
          </a:prstGeom>
          <a:noFill/>
          <a:ln/>
        </p:spPr>
        <p:txBody>
          <a:bodyPr wrap="none" lIns="0" tIns="0" rIns="0" bIns="0" rtlCol="0" anchor="t"/>
          <a:lstStyle/>
          <a:p>
            <a:pPr marL="0" indent="0" algn="ctr">
              <a:lnSpc>
                <a:spcPts val="3150"/>
              </a:lnSpc>
              <a:buNone/>
            </a:pPr>
            <a:r>
              <a:rPr lang="en-US" sz="1950" b="1" dirty="0">
                <a:solidFill>
                  <a:srgbClr val="454240"/>
                </a:solidFill>
                <a:latin typeface="DM Sans" pitchFamily="34" charset="0"/>
                <a:ea typeface="DM Sans" pitchFamily="34" charset="-122"/>
                <a:cs typeface="DM Sans" pitchFamily="34" charset="-120"/>
              </a:rPr>
              <a:t>Importo Massimo per Parte</a:t>
            </a:r>
            <a:endParaRPr lang="en-US" sz="1950" dirty="0"/>
          </a:p>
        </p:txBody>
      </p:sp>
      <p:sp>
        <p:nvSpPr>
          <p:cNvPr id="5" name="Text 3"/>
          <p:cNvSpPr/>
          <p:nvPr/>
        </p:nvSpPr>
        <p:spPr>
          <a:xfrm>
            <a:off x="709493" y="3680698"/>
            <a:ext cx="4201001" cy="1621155"/>
          </a:xfrm>
          <a:prstGeom prst="rect">
            <a:avLst/>
          </a:prstGeom>
          <a:noFill/>
          <a:ln/>
        </p:spPr>
        <p:txBody>
          <a:bodyPr wrap="square" lIns="0" tIns="0" rIns="0" bIns="0" rtlCol="0" anchor="t"/>
          <a:lstStyle/>
          <a:p>
            <a:pPr marL="0" indent="0" algn="ctr">
              <a:lnSpc>
                <a:spcPts val="3150"/>
              </a:lnSpc>
              <a:buNone/>
            </a:pPr>
            <a:r>
              <a:rPr lang="en-US" sz="1950" dirty="0">
                <a:solidFill>
                  <a:srgbClr val="454240"/>
                </a:solidFill>
                <a:latin typeface="DM Sans" pitchFamily="34" charset="0"/>
                <a:ea typeface="DM Sans" pitchFamily="34" charset="-122"/>
                <a:cs typeface="DM Sans" pitchFamily="34" charset="-120"/>
              </a:rPr>
              <a:t>Credito d'imposta commisurato all'indennità corrisposta all'organismo di mediazione e alle spese legali</a:t>
            </a:r>
            <a:endParaRPr lang="en-US" sz="1950" dirty="0"/>
          </a:p>
        </p:txBody>
      </p:sp>
      <p:sp>
        <p:nvSpPr>
          <p:cNvPr id="6" name="Text 4"/>
          <p:cNvSpPr/>
          <p:nvPr/>
        </p:nvSpPr>
        <p:spPr>
          <a:xfrm>
            <a:off x="5214580" y="2231469"/>
            <a:ext cx="4201120" cy="669012"/>
          </a:xfrm>
          <a:prstGeom prst="rect">
            <a:avLst/>
          </a:prstGeom>
          <a:noFill/>
          <a:ln/>
        </p:spPr>
        <p:txBody>
          <a:bodyPr wrap="none" lIns="0" tIns="0" rIns="0" bIns="0" rtlCol="0" anchor="t"/>
          <a:lstStyle/>
          <a:p>
            <a:pPr marL="0" indent="0" algn="ctr">
              <a:lnSpc>
                <a:spcPts val="5250"/>
              </a:lnSpc>
              <a:buNone/>
            </a:pPr>
            <a:r>
              <a:rPr lang="en-US" sz="5250" dirty="0">
                <a:solidFill>
                  <a:srgbClr val="454240"/>
                </a:solidFill>
                <a:latin typeface="Libre Baskerville" pitchFamily="34" charset="0"/>
                <a:ea typeface="Libre Baskerville" pitchFamily="34" charset="-122"/>
                <a:cs typeface="Libre Baskerville" pitchFamily="34" charset="-120"/>
              </a:rPr>
              <a:t>€2.400</a:t>
            </a:r>
            <a:endParaRPr lang="en-US" sz="5250" dirty="0"/>
          </a:p>
        </p:txBody>
      </p:sp>
      <p:sp>
        <p:nvSpPr>
          <p:cNvPr id="7" name="Text 5"/>
          <p:cNvSpPr/>
          <p:nvPr/>
        </p:nvSpPr>
        <p:spPr>
          <a:xfrm>
            <a:off x="5214580" y="3153847"/>
            <a:ext cx="4201120" cy="405289"/>
          </a:xfrm>
          <a:prstGeom prst="rect">
            <a:avLst/>
          </a:prstGeom>
          <a:noFill/>
          <a:ln/>
        </p:spPr>
        <p:txBody>
          <a:bodyPr wrap="none" lIns="0" tIns="0" rIns="0" bIns="0" rtlCol="0" anchor="t"/>
          <a:lstStyle/>
          <a:p>
            <a:pPr marL="0" indent="0" algn="ctr">
              <a:lnSpc>
                <a:spcPts val="3150"/>
              </a:lnSpc>
              <a:buNone/>
            </a:pPr>
            <a:r>
              <a:rPr lang="en-US" sz="1950" b="1" dirty="0">
                <a:solidFill>
                  <a:srgbClr val="454240"/>
                </a:solidFill>
                <a:latin typeface="DM Sans" pitchFamily="34" charset="0"/>
                <a:ea typeface="DM Sans" pitchFamily="34" charset="-122"/>
                <a:cs typeface="DM Sans" pitchFamily="34" charset="-120"/>
              </a:rPr>
              <a:t>Limite Annuale Persona Fisica</a:t>
            </a:r>
            <a:endParaRPr lang="en-US" sz="1950" dirty="0"/>
          </a:p>
        </p:txBody>
      </p:sp>
      <p:sp>
        <p:nvSpPr>
          <p:cNvPr id="8" name="Text 6"/>
          <p:cNvSpPr/>
          <p:nvPr/>
        </p:nvSpPr>
        <p:spPr>
          <a:xfrm>
            <a:off x="5214580" y="3680698"/>
            <a:ext cx="4201120" cy="810577"/>
          </a:xfrm>
          <a:prstGeom prst="rect">
            <a:avLst/>
          </a:prstGeom>
          <a:noFill/>
          <a:ln/>
        </p:spPr>
        <p:txBody>
          <a:bodyPr wrap="square" lIns="0" tIns="0" rIns="0" bIns="0" rtlCol="0" anchor="t"/>
          <a:lstStyle/>
          <a:p>
            <a:pPr marL="0" indent="0" algn="ctr">
              <a:lnSpc>
                <a:spcPts val="3150"/>
              </a:lnSpc>
              <a:buNone/>
            </a:pPr>
            <a:r>
              <a:rPr lang="en-US" sz="1950" dirty="0">
                <a:solidFill>
                  <a:srgbClr val="454240"/>
                </a:solidFill>
                <a:latin typeface="DM Sans" pitchFamily="34" charset="0"/>
                <a:ea typeface="DM Sans" pitchFamily="34" charset="-122"/>
                <a:cs typeface="DM Sans" pitchFamily="34" charset="-120"/>
              </a:rPr>
              <a:t>Tetto massimo annuale per l'utilizzo del credito d'imposta</a:t>
            </a:r>
            <a:endParaRPr lang="en-US" sz="1950" dirty="0"/>
          </a:p>
        </p:txBody>
      </p:sp>
      <p:sp>
        <p:nvSpPr>
          <p:cNvPr id="9" name="Text 7"/>
          <p:cNvSpPr/>
          <p:nvPr/>
        </p:nvSpPr>
        <p:spPr>
          <a:xfrm>
            <a:off x="9719786" y="2231469"/>
            <a:ext cx="4201001" cy="669012"/>
          </a:xfrm>
          <a:prstGeom prst="rect">
            <a:avLst/>
          </a:prstGeom>
          <a:noFill/>
          <a:ln/>
        </p:spPr>
        <p:txBody>
          <a:bodyPr wrap="none" lIns="0" tIns="0" rIns="0" bIns="0" rtlCol="0" anchor="t"/>
          <a:lstStyle/>
          <a:p>
            <a:pPr marL="0" indent="0" algn="ctr">
              <a:lnSpc>
                <a:spcPts val="5250"/>
              </a:lnSpc>
              <a:buNone/>
            </a:pPr>
            <a:r>
              <a:rPr lang="en-US" sz="5250" dirty="0">
                <a:solidFill>
                  <a:srgbClr val="454240"/>
                </a:solidFill>
                <a:latin typeface="Libre Baskerville" pitchFamily="34" charset="0"/>
                <a:ea typeface="Libre Baskerville" pitchFamily="34" charset="-122"/>
                <a:cs typeface="Libre Baskerville" pitchFamily="34" charset="-120"/>
              </a:rPr>
              <a:t>€24.000</a:t>
            </a:r>
            <a:endParaRPr lang="en-US" sz="5250" dirty="0"/>
          </a:p>
        </p:txBody>
      </p:sp>
      <p:sp>
        <p:nvSpPr>
          <p:cNvPr id="10" name="Text 8"/>
          <p:cNvSpPr/>
          <p:nvPr/>
        </p:nvSpPr>
        <p:spPr>
          <a:xfrm>
            <a:off x="9719786" y="3153847"/>
            <a:ext cx="4201001" cy="633413"/>
          </a:xfrm>
          <a:prstGeom prst="rect">
            <a:avLst/>
          </a:prstGeom>
          <a:noFill/>
          <a:ln/>
        </p:spPr>
        <p:txBody>
          <a:bodyPr wrap="square" lIns="0" tIns="0" rIns="0" bIns="0" rtlCol="0" anchor="t"/>
          <a:lstStyle/>
          <a:p>
            <a:pPr marL="0" indent="0" algn="ctr">
              <a:lnSpc>
                <a:spcPts val="2450"/>
              </a:lnSpc>
              <a:buNone/>
            </a:pPr>
            <a:r>
              <a:rPr lang="en-US" sz="1950" dirty="0">
                <a:solidFill>
                  <a:srgbClr val="454240"/>
                </a:solidFill>
                <a:latin typeface="Libre Baskerville" pitchFamily="34" charset="0"/>
                <a:ea typeface="Libre Baskerville" pitchFamily="34" charset="-122"/>
                <a:cs typeface="Libre Baskerville" pitchFamily="34" charset="-120"/>
              </a:rPr>
              <a:t>Limite Annuale Persona Giuridica</a:t>
            </a:r>
            <a:endParaRPr lang="en-US" sz="1950" dirty="0"/>
          </a:p>
        </p:txBody>
      </p:sp>
      <p:sp>
        <p:nvSpPr>
          <p:cNvPr id="11" name="Text 9"/>
          <p:cNvSpPr/>
          <p:nvPr/>
        </p:nvSpPr>
        <p:spPr>
          <a:xfrm>
            <a:off x="9719786" y="3908822"/>
            <a:ext cx="4201001" cy="810577"/>
          </a:xfrm>
          <a:prstGeom prst="rect">
            <a:avLst/>
          </a:prstGeom>
          <a:noFill/>
          <a:ln/>
        </p:spPr>
        <p:txBody>
          <a:bodyPr wrap="square" lIns="0" tIns="0" rIns="0" bIns="0" rtlCol="0" anchor="t"/>
          <a:lstStyle/>
          <a:p>
            <a:pPr marL="0" indent="0" algn="ctr">
              <a:lnSpc>
                <a:spcPts val="3150"/>
              </a:lnSpc>
              <a:buNone/>
            </a:pPr>
            <a:r>
              <a:rPr lang="en-US" sz="1950" dirty="0">
                <a:solidFill>
                  <a:srgbClr val="454240"/>
                </a:solidFill>
                <a:latin typeface="DM Sans" pitchFamily="34" charset="0"/>
                <a:ea typeface="DM Sans" pitchFamily="34" charset="-122"/>
                <a:cs typeface="DM Sans" pitchFamily="34" charset="-120"/>
              </a:rPr>
              <a:t>Tetto massimo annuale per aziende e altre persone giuridiche</a:t>
            </a:r>
            <a:endParaRPr lang="en-US" sz="1950" dirty="0"/>
          </a:p>
        </p:txBody>
      </p:sp>
      <p:sp>
        <p:nvSpPr>
          <p:cNvPr id="12" name="Text 10"/>
          <p:cNvSpPr/>
          <p:nvPr/>
        </p:nvSpPr>
        <p:spPr>
          <a:xfrm>
            <a:off x="709493" y="5605939"/>
            <a:ext cx="8883848" cy="316706"/>
          </a:xfrm>
          <a:prstGeom prst="rect">
            <a:avLst/>
          </a:prstGeom>
          <a:noFill/>
          <a:ln/>
        </p:spPr>
        <p:txBody>
          <a:bodyPr wrap="none" lIns="0" tIns="0" rIns="0" bIns="0" rtlCol="0" anchor="t"/>
          <a:lstStyle/>
          <a:p>
            <a:pPr marL="0" indent="0" algn="l">
              <a:lnSpc>
                <a:spcPts val="2450"/>
              </a:lnSpc>
              <a:buNone/>
            </a:pPr>
            <a:r>
              <a:rPr lang="en-US" sz="1950" dirty="0">
                <a:solidFill>
                  <a:srgbClr val="F44444"/>
                </a:solidFill>
                <a:latin typeface="Libre Baskerville" pitchFamily="34" charset="0"/>
                <a:ea typeface="Libre Baskerville" pitchFamily="34" charset="-122"/>
                <a:cs typeface="Libre Baskerville" pitchFamily="34" charset="-120"/>
              </a:rPr>
              <a:t>Riduzione del 50% del credito di imposta in caso di mancato accordo</a:t>
            </a:r>
            <a:endParaRPr lang="en-US" sz="1950" dirty="0"/>
          </a:p>
        </p:txBody>
      </p:sp>
      <p:sp>
        <p:nvSpPr>
          <p:cNvPr id="13" name="Text 11"/>
          <p:cNvSpPr/>
          <p:nvPr/>
        </p:nvSpPr>
        <p:spPr>
          <a:xfrm>
            <a:off x="709493" y="6226731"/>
            <a:ext cx="13211413" cy="810577"/>
          </a:xfrm>
          <a:prstGeom prst="rect">
            <a:avLst/>
          </a:prstGeom>
          <a:noFill/>
          <a:ln/>
        </p:spPr>
        <p:txBody>
          <a:bodyPr wrap="square" lIns="0" tIns="0" rIns="0" bIns="0" rtlCol="0" anchor="t"/>
          <a:lstStyle/>
          <a:p>
            <a:pPr marL="0" indent="0" algn="l">
              <a:lnSpc>
                <a:spcPts val="3150"/>
              </a:lnSpc>
              <a:buNone/>
            </a:pPr>
            <a:r>
              <a:rPr lang="en-US" sz="1950" dirty="0">
                <a:solidFill>
                  <a:srgbClr val="454240"/>
                </a:solidFill>
                <a:latin typeface="DM Sans" pitchFamily="34" charset="0"/>
                <a:ea typeface="DM Sans" pitchFamily="34" charset="-122"/>
                <a:cs typeface="DM Sans" pitchFamily="34" charset="-120"/>
              </a:rPr>
              <a:t>Qualora la mediazione si concluda </a:t>
            </a:r>
            <a:r>
              <a:rPr lang="en-US" sz="1950" b="1" dirty="0">
                <a:solidFill>
                  <a:srgbClr val="454240"/>
                </a:solidFill>
                <a:latin typeface="DM Sans" pitchFamily="34" charset="0"/>
                <a:ea typeface="DM Sans" pitchFamily="34" charset="-122"/>
                <a:cs typeface="DM Sans" pitchFamily="34" charset="-120"/>
              </a:rPr>
              <a:t>senza accordo</a:t>
            </a:r>
            <a:r>
              <a:rPr lang="en-US" sz="1950" dirty="0">
                <a:solidFill>
                  <a:srgbClr val="454240"/>
                </a:solidFill>
                <a:latin typeface="DM Sans" pitchFamily="34" charset="0"/>
                <a:ea typeface="DM Sans" pitchFamily="34" charset="-122"/>
                <a:cs typeface="DM Sans" pitchFamily="34" charset="-120"/>
              </a:rPr>
              <a:t>, i crediti d'imposta </a:t>
            </a:r>
            <a:r>
              <a:rPr lang="en-US" sz="1950" b="1" dirty="0">
                <a:solidFill>
                  <a:srgbClr val="454240"/>
                </a:solidFill>
                <a:latin typeface="DM Sans" pitchFamily="34" charset="0"/>
                <a:ea typeface="DM Sans" pitchFamily="34" charset="-122"/>
                <a:cs typeface="DM Sans" pitchFamily="34" charset="-120"/>
              </a:rPr>
              <a:t>sono ridotti alla metà</a:t>
            </a:r>
            <a:r>
              <a:rPr lang="en-US" sz="1950" dirty="0">
                <a:solidFill>
                  <a:srgbClr val="454240"/>
                </a:solidFill>
                <a:latin typeface="DM Sans" pitchFamily="34" charset="0"/>
                <a:ea typeface="DM Sans" pitchFamily="34" charset="-122"/>
                <a:cs typeface="DM Sans" pitchFamily="34" charset="-120"/>
              </a:rPr>
              <a:t> del loro valore originario, sia per le spese di mediazione che per quelle legali.</a:t>
            </a:r>
            <a:endParaRPr lang="en-US" sz="1950" dirty="0"/>
          </a:p>
        </p:txBody>
      </p:sp>
      <p:sp>
        <p:nvSpPr>
          <p:cNvPr id="14" name="Text 12"/>
          <p:cNvSpPr/>
          <p:nvPr/>
        </p:nvSpPr>
        <p:spPr>
          <a:xfrm>
            <a:off x="709493" y="7265313"/>
            <a:ext cx="13211413" cy="405289"/>
          </a:xfrm>
          <a:prstGeom prst="rect">
            <a:avLst/>
          </a:prstGeom>
          <a:noFill/>
          <a:ln/>
        </p:spPr>
        <p:txBody>
          <a:bodyPr wrap="none" lIns="0" tIns="0" rIns="0" bIns="0" rtlCol="0" anchor="t"/>
          <a:lstStyle/>
          <a:p>
            <a:pPr marL="0" indent="0" algn="l">
              <a:lnSpc>
                <a:spcPts val="3150"/>
              </a:lnSpc>
              <a:buNone/>
            </a:pPr>
            <a:endParaRPr lang="en-US" sz="19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35079" y="554593"/>
            <a:ext cx="7873841" cy="1700927"/>
          </a:xfrm>
          <a:prstGeom prst="rect">
            <a:avLst/>
          </a:prstGeom>
          <a:noFill/>
          <a:ln/>
        </p:spPr>
        <p:txBody>
          <a:bodyPr wrap="square" lIns="0" tIns="0" rIns="0" bIns="0" rtlCol="0" anchor="t"/>
          <a:lstStyle/>
          <a:p>
            <a:pPr marL="0" indent="0" algn="l">
              <a:lnSpc>
                <a:spcPts val="4450"/>
              </a:lnSpc>
              <a:buNone/>
            </a:pPr>
            <a:r>
              <a:rPr lang="en-US" sz="3550" b="1" dirty="0">
                <a:solidFill>
                  <a:srgbClr val="F44444"/>
                </a:solidFill>
                <a:latin typeface="Libre Baskerville" pitchFamily="34" charset="0"/>
                <a:ea typeface="Libre Baskerville" pitchFamily="34" charset="-122"/>
                <a:cs typeface="Libre Baskerville" pitchFamily="34" charset="-120"/>
              </a:rPr>
              <a:t>Credito d'Imposta per </a:t>
            </a:r>
            <a:r>
              <a:rPr lang="en-US" sz="3550" b="1" dirty="0">
                <a:solidFill>
                  <a:srgbClr val="1F7135"/>
                </a:solidFill>
                <a:latin typeface="Libre Baskerville" pitchFamily="34" charset="0"/>
                <a:ea typeface="Libre Baskerville" pitchFamily="34" charset="-122"/>
                <a:cs typeface="Libre Baskerville" pitchFamily="34" charset="-120"/>
              </a:rPr>
              <a:t>Estinzione del Processo</a:t>
            </a:r>
            <a:r>
              <a:rPr lang="en-US" sz="3550" b="1" dirty="0">
                <a:solidFill>
                  <a:srgbClr val="5C4E3D"/>
                </a:solidFill>
                <a:latin typeface="Libre Baskerville" pitchFamily="34" charset="0"/>
                <a:ea typeface="Libre Baskerville" pitchFamily="34" charset="-122"/>
                <a:cs typeface="Libre Baskerville" pitchFamily="34" charset="-120"/>
              </a:rPr>
              <a:t>(art. 20 comma 3 D.lgs 28/2010)</a:t>
            </a:r>
            <a:endParaRPr lang="en-US" sz="3550" dirty="0"/>
          </a:p>
        </p:txBody>
      </p:sp>
      <p:sp>
        <p:nvSpPr>
          <p:cNvPr id="4" name="Shape 1"/>
          <p:cNvSpPr/>
          <p:nvPr/>
        </p:nvSpPr>
        <p:spPr>
          <a:xfrm>
            <a:off x="635079" y="2527697"/>
            <a:ext cx="3846195" cy="3027283"/>
          </a:xfrm>
          <a:prstGeom prst="roundRect">
            <a:avLst>
              <a:gd name="adj" fmla="val 2517"/>
            </a:avLst>
          </a:prstGeom>
          <a:solidFill>
            <a:srgbClr val="F7EDD4"/>
          </a:solidFill>
          <a:ln w="7620">
            <a:solidFill>
              <a:srgbClr val="DDD3BA"/>
            </a:solidFill>
            <a:prstDash val="solid"/>
          </a:ln>
        </p:spPr>
        <p:txBody>
          <a:bodyPr/>
          <a:lstStyle/>
          <a:p>
            <a:endParaRPr lang="it-IT"/>
          </a:p>
        </p:txBody>
      </p:sp>
      <p:sp>
        <p:nvSpPr>
          <p:cNvPr id="5" name="Text 2"/>
          <p:cNvSpPr/>
          <p:nvPr/>
        </p:nvSpPr>
        <p:spPr>
          <a:xfrm>
            <a:off x="824151" y="2716768"/>
            <a:ext cx="3468053" cy="362903"/>
          </a:xfrm>
          <a:prstGeom prst="rect">
            <a:avLst/>
          </a:prstGeom>
          <a:noFill/>
          <a:ln/>
        </p:spPr>
        <p:txBody>
          <a:bodyPr wrap="none" lIns="0" tIns="0" rIns="0" bIns="0" rtlCol="0" anchor="t"/>
          <a:lstStyle/>
          <a:p>
            <a:pPr marL="0" indent="0" algn="l">
              <a:lnSpc>
                <a:spcPts val="2850"/>
              </a:lnSpc>
              <a:buNone/>
            </a:pPr>
            <a:r>
              <a:rPr lang="en-US" sz="1750" b="1" dirty="0">
                <a:solidFill>
                  <a:srgbClr val="454240"/>
                </a:solidFill>
                <a:latin typeface="DM Sans" pitchFamily="34" charset="0"/>
                <a:ea typeface="DM Sans" pitchFamily="34" charset="-122"/>
                <a:cs typeface="DM Sans" pitchFamily="34" charset="-120"/>
              </a:rPr>
              <a:t>Importo Massimo</a:t>
            </a:r>
            <a:endParaRPr lang="en-US" sz="1750" dirty="0"/>
          </a:p>
        </p:txBody>
      </p:sp>
      <p:sp>
        <p:nvSpPr>
          <p:cNvPr id="6" name="Text 3"/>
          <p:cNvSpPr/>
          <p:nvPr/>
        </p:nvSpPr>
        <p:spPr>
          <a:xfrm>
            <a:off x="824151" y="3188494"/>
            <a:ext cx="3468053" cy="2177415"/>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In favore delle parti è previsto un </a:t>
            </a:r>
            <a:r>
              <a:rPr lang="en-US" sz="1750" b="1" dirty="0">
                <a:solidFill>
                  <a:srgbClr val="454240"/>
                </a:solidFill>
                <a:latin typeface="DM Sans" pitchFamily="34" charset="0"/>
                <a:ea typeface="DM Sans" pitchFamily="34" charset="-122"/>
                <a:cs typeface="DM Sans" pitchFamily="34" charset="-120"/>
              </a:rPr>
              <a:t>ulteriore credito</a:t>
            </a:r>
            <a:r>
              <a:rPr lang="en-US" sz="1750" dirty="0">
                <a:solidFill>
                  <a:srgbClr val="454240"/>
                </a:solidFill>
                <a:latin typeface="DM Sans" pitchFamily="34" charset="0"/>
                <a:ea typeface="DM Sans" pitchFamily="34" charset="-122"/>
                <a:cs typeface="DM Sans" pitchFamily="34" charset="-120"/>
              </a:rPr>
              <a:t> d'imposta commisurato al C.U. versato nel giudizio estinto per intervenuto accordo di mediazione nel limite di </a:t>
            </a:r>
            <a:r>
              <a:rPr lang="en-US" sz="1750" b="1" dirty="0">
                <a:solidFill>
                  <a:srgbClr val="454240"/>
                </a:solidFill>
                <a:latin typeface="DM Sans" pitchFamily="34" charset="0"/>
                <a:ea typeface="DM Sans" pitchFamily="34" charset="-122"/>
                <a:cs typeface="DM Sans" pitchFamily="34" charset="-120"/>
              </a:rPr>
              <a:t>€ 518,00</a:t>
            </a:r>
            <a:endParaRPr lang="en-US" sz="1750" dirty="0"/>
          </a:p>
        </p:txBody>
      </p:sp>
      <p:sp>
        <p:nvSpPr>
          <p:cNvPr id="7" name="Shape 4"/>
          <p:cNvSpPr/>
          <p:nvPr/>
        </p:nvSpPr>
        <p:spPr>
          <a:xfrm>
            <a:off x="4662726" y="2527697"/>
            <a:ext cx="3846195" cy="3027283"/>
          </a:xfrm>
          <a:prstGeom prst="roundRect">
            <a:avLst>
              <a:gd name="adj" fmla="val 2517"/>
            </a:avLst>
          </a:prstGeom>
          <a:solidFill>
            <a:srgbClr val="F7EDD4"/>
          </a:solidFill>
          <a:ln w="7620">
            <a:solidFill>
              <a:srgbClr val="DDD3BA"/>
            </a:solidFill>
            <a:prstDash val="solid"/>
          </a:ln>
        </p:spPr>
        <p:txBody>
          <a:bodyPr/>
          <a:lstStyle/>
          <a:p>
            <a:endParaRPr lang="it-IT"/>
          </a:p>
        </p:txBody>
      </p:sp>
      <p:sp>
        <p:nvSpPr>
          <p:cNvPr id="8" name="Text 5"/>
          <p:cNvSpPr/>
          <p:nvPr/>
        </p:nvSpPr>
        <p:spPr>
          <a:xfrm>
            <a:off x="4851797" y="2716768"/>
            <a:ext cx="3468053" cy="362903"/>
          </a:xfrm>
          <a:prstGeom prst="rect">
            <a:avLst/>
          </a:prstGeom>
          <a:noFill/>
          <a:ln/>
        </p:spPr>
        <p:txBody>
          <a:bodyPr wrap="none" lIns="0" tIns="0" rIns="0" bIns="0" rtlCol="0" anchor="t"/>
          <a:lstStyle/>
          <a:p>
            <a:pPr marL="0" indent="0" algn="l">
              <a:lnSpc>
                <a:spcPts val="2850"/>
              </a:lnSpc>
              <a:buNone/>
            </a:pPr>
            <a:r>
              <a:rPr lang="en-US" sz="1750" b="1" dirty="0">
                <a:solidFill>
                  <a:srgbClr val="454240"/>
                </a:solidFill>
                <a:latin typeface="DM Sans" pitchFamily="34" charset="0"/>
                <a:ea typeface="DM Sans" pitchFamily="34" charset="-122"/>
                <a:cs typeface="DM Sans" pitchFamily="34" charset="-120"/>
              </a:rPr>
              <a:t>Finalità</a:t>
            </a:r>
            <a:endParaRPr lang="en-US" sz="1750" dirty="0"/>
          </a:p>
        </p:txBody>
      </p:sp>
      <p:sp>
        <p:nvSpPr>
          <p:cNvPr id="9" name="Text 6"/>
          <p:cNvSpPr/>
          <p:nvPr/>
        </p:nvSpPr>
        <p:spPr>
          <a:xfrm>
            <a:off x="4851797" y="3188494"/>
            <a:ext cx="3468053" cy="2177415"/>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Questo incentivo </a:t>
            </a:r>
            <a:r>
              <a:rPr lang="en-US" sz="1750" b="1" dirty="0">
                <a:solidFill>
                  <a:srgbClr val="454240"/>
                </a:solidFill>
                <a:latin typeface="DM Sans" pitchFamily="34" charset="0"/>
                <a:ea typeface="DM Sans" pitchFamily="34" charset="-122"/>
                <a:cs typeface="DM Sans" pitchFamily="34" charset="-120"/>
              </a:rPr>
              <a:t>mira specificamente a ridurre il carico dei tribunali,</a:t>
            </a:r>
            <a:r>
              <a:rPr lang="en-US" sz="1750" dirty="0">
                <a:solidFill>
                  <a:srgbClr val="454240"/>
                </a:solidFill>
                <a:latin typeface="DM Sans" pitchFamily="34" charset="0"/>
                <a:ea typeface="DM Sans" pitchFamily="34" charset="-122"/>
                <a:cs typeface="DM Sans" pitchFamily="34" charset="-120"/>
              </a:rPr>
              <a:t> incoraggiando la risoluzione delle controversie già in fase giudiziale attraverso la mediazione.</a:t>
            </a:r>
            <a:endParaRPr lang="en-US" sz="1750" dirty="0"/>
          </a:p>
        </p:txBody>
      </p:sp>
      <p:sp>
        <p:nvSpPr>
          <p:cNvPr id="10" name="Shape 7"/>
          <p:cNvSpPr/>
          <p:nvPr/>
        </p:nvSpPr>
        <p:spPr>
          <a:xfrm>
            <a:off x="635079" y="5736431"/>
            <a:ext cx="7873841" cy="1938576"/>
          </a:xfrm>
          <a:prstGeom prst="roundRect">
            <a:avLst>
              <a:gd name="adj" fmla="val 3931"/>
            </a:avLst>
          </a:prstGeom>
          <a:solidFill>
            <a:srgbClr val="F7EDD4"/>
          </a:solidFill>
          <a:ln w="7620">
            <a:solidFill>
              <a:srgbClr val="DDD3BA"/>
            </a:solidFill>
            <a:prstDash val="solid"/>
          </a:ln>
        </p:spPr>
        <p:txBody>
          <a:bodyPr/>
          <a:lstStyle/>
          <a:p>
            <a:endParaRPr lang="it-IT"/>
          </a:p>
        </p:txBody>
      </p:sp>
      <p:sp>
        <p:nvSpPr>
          <p:cNvPr id="11" name="Text 8"/>
          <p:cNvSpPr/>
          <p:nvPr/>
        </p:nvSpPr>
        <p:spPr>
          <a:xfrm>
            <a:off x="824151" y="5925502"/>
            <a:ext cx="7495699" cy="362903"/>
          </a:xfrm>
          <a:prstGeom prst="rect">
            <a:avLst/>
          </a:prstGeom>
          <a:noFill/>
          <a:ln/>
        </p:spPr>
        <p:txBody>
          <a:bodyPr wrap="non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Cumulabilità</a:t>
            </a:r>
            <a:endParaRPr lang="en-US" sz="1750" dirty="0"/>
          </a:p>
        </p:txBody>
      </p:sp>
      <p:sp>
        <p:nvSpPr>
          <p:cNvPr id="12" name="Text 9"/>
          <p:cNvSpPr/>
          <p:nvPr/>
        </p:nvSpPr>
        <p:spPr>
          <a:xfrm>
            <a:off x="824151" y="6397228"/>
            <a:ext cx="7495699" cy="1088708"/>
          </a:xfrm>
          <a:prstGeom prst="rect">
            <a:avLst/>
          </a:prstGeom>
          <a:noFill/>
          <a:ln/>
        </p:spPr>
        <p:txBody>
          <a:bodyPr wrap="square" lIns="0" tIns="0" rIns="0" bIns="0" rtlCol="0" anchor="t"/>
          <a:lstStyle/>
          <a:p>
            <a:pPr marL="0" indent="0" algn="l">
              <a:lnSpc>
                <a:spcPts val="2850"/>
              </a:lnSpc>
              <a:buNone/>
            </a:pPr>
            <a:r>
              <a:rPr lang="en-US" sz="1750" b="1" dirty="0">
                <a:solidFill>
                  <a:srgbClr val="454240"/>
                </a:solidFill>
                <a:latin typeface="DM Sans" pitchFamily="34" charset="0"/>
                <a:ea typeface="DM Sans" pitchFamily="34" charset="-122"/>
                <a:cs typeface="DM Sans" pitchFamily="34" charset="-120"/>
              </a:rPr>
              <a:t>Questo credito è cumulabile con gli altri crediti d'imposta </a:t>
            </a:r>
            <a:r>
              <a:rPr lang="en-US" sz="1750" dirty="0">
                <a:solidFill>
                  <a:srgbClr val="454240"/>
                </a:solidFill>
                <a:latin typeface="DM Sans" pitchFamily="34" charset="0"/>
                <a:ea typeface="DM Sans" pitchFamily="34" charset="-122"/>
                <a:cs typeface="DM Sans" pitchFamily="34" charset="-120"/>
              </a:rPr>
              <a:t>previsti per la mediazione, aumentando ulteriormente il vantaggio economico per le parti.</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899755"/>
            <a:ext cx="12118062" cy="708779"/>
          </a:xfrm>
          <a:prstGeom prst="rect">
            <a:avLst/>
          </a:prstGeom>
          <a:noFill/>
          <a:ln/>
        </p:spPr>
        <p:txBody>
          <a:bodyPr wrap="none" lIns="0" tIns="0" rIns="0" bIns="0" rtlCol="0" anchor="t"/>
          <a:lstStyle/>
          <a:p>
            <a:pPr marL="0" indent="0" algn="l">
              <a:lnSpc>
                <a:spcPts val="5550"/>
              </a:lnSpc>
              <a:buNone/>
            </a:pPr>
            <a:r>
              <a:rPr lang="en-US" sz="4450" b="1" dirty="0">
                <a:solidFill>
                  <a:srgbClr val="5C4E3D"/>
                </a:solidFill>
                <a:latin typeface="Libre Baskerville" pitchFamily="34" charset="0"/>
                <a:ea typeface="Libre Baskerville" pitchFamily="34" charset="-122"/>
                <a:cs typeface="Libre Baskerville" pitchFamily="34" charset="-120"/>
              </a:rPr>
              <a:t>Esenzione da Bollo e Diritti di Segreteria</a:t>
            </a:r>
            <a:endParaRPr lang="en-US" sz="4450" dirty="0"/>
          </a:p>
        </p:txBody>
      </p:sp>
      <p:sp>
        <p:nvSpPr>
          <p:cNvPr id="3" name="Text 1"/>
          <p:cNvSpPr/>
          <p:nvPr/>
        </p:nvSpPr>
        <p:spPr>
          <a:xfrm>
            <a:off x="793790" y="2141696"/>
            <a:ext cx="4355306" cy="453509"/>
          </a:xfrm>
          <a:prstGeom prst="rect">
            <a:avLst/>
          </a:prstGeom>
          <a:noFill/>
          <a:ln/>
        </p:spPr>
        <p:txBody>
          <a:bodyPr wrap="none" lIns="0" tIns="0" rIns="0" bIns="0" rtlCol="0" anchor="t"/>
          <a:lstStyle/>
          <a:p>
            <a:pPr marL="0" indent="0" algn="r">
              <a:lnSpc>
                <a:spcPts val="3550"/>
              </a:lnSpc>
              <a:buNone/>
            </a:pPr>
            <a:r>
              <a:rPr lang="en-US" sz="2200" dirty="0">
                <a:solidFill>
                  <a:srgbClr val="454240"/>
                </a:solidFill>
                <a:latin typeface="DM Sans" pitchFamily="34" charset="0"/>
                <a:ea typeface="DM Sans" pitchFamily="34" charset="-122"/>
                <a:cs typeface="DM Sans" pitchFamily="34" charset="-120"/>
              </a:rPr>
              <a:t>Atti</a:t>
            </a:r>
            <a:endParaRPr lang="en-US" sz="2200" dirty="0"/>
          </a:p>
        </p:txBody>
      </p:sp>
      <p:sp>
        <p:nvSpPr>
          <p:cNvPr id="4" name="Text 2"/>
          <p:cNvSpPr/>
          <p:nvPr/>
        </p:nvSpPr>
        <p:spPr>
          <a:xfrm>
            <a:off x="793790" y="2731294"/>
            <a:ext cx="4355306" cy="907018"/>
          </a:xfrm>
          <a:prstGeom prst="rect">
            <a:avLst/>
          </a:prstGeom>
          <a:noFill/>
          <a:ln/>
        </p:spPr>
        <p:txBody>
          <a:bodyPr wrap="square" lIns="0" tIns="0" rIns="0" bIns="0" rtlCol="0" anchor="t"/>
          <a:lstStyle/>
          <a:p>
            <a:pPr marL="0" indent="0" algn="r">
              <a:lnSpc>
                <a:spcPts val="3550"/>
              </a:lnSpc>
              <a:buNone/>
            </a:pPr>
            <a:r>
              <a:rPr lang="en-US" sz="2200" dirty="0">
                <a:solidFill>
                  <a:srgbClr val="454240"/>
                </a:solidFill>
                <a:latin typeface="DM Sans" pitchFamily="34" charset="0"/>
                <a:ea typeface="DM Sans" pitchFamily="34" charset="-122"/>
                <a:cs typeface="DM Sans" pitchFamily="34" charset="-120"/>
              </a:rPr>
              <a:t>Tutti gli atti prodotti durante la mediazione</a:t>
            </a:r>
            <a:endParaRPr lang="en-US" sz="2200" dirty="0"/>
          </a:p>
        </p:txBody>
      </p:sp>
      <p:pic>
        <p:nvPicPr>
          <p:cNvPr id="5" name="Image 0" descr="preencoded.png"/>
          <p:cNvPicPr>
            <a:picLocks noChangeAspect="1"/>
          </p:cNvPicPr>
          <p:nvPr/>
        </p:nvPicPr>
        <p:blipFill>
          <a:blip r:embed="rId3"/>
          <a:stretch>
            <a:fillRect/>
          </a:stretch>
        </p:blipFill>
        <p:spPr>
          <a:xfrm>
            <a:off x="5489258" y="2062163"/>
            <a:ext cx="3651885" cy="3651885"/>
          </a:xfrm>
          <a:prstGeom prst="rect">
            <a:avLst/>
          </a:prstGeom>
        </p:spPr>
      </p:pic>
      <p:sp>
        <p:nvSpPr>
          <p:cNvPr id="6" name="Shape 3"/>
          <p:cNvSpPr/>
          <p:nvPr/>
        </p:nvSpPr>
        <p:spPr>
          <a:xfrm>
            <a:off x="5788938" y="2361843"/>
            <a:ext cx="566976" cy="566976"/>
          </a:xfrm>
          <a:prstGeom prst="roundRect">
            <a:avLst>
              <a:gd name="adj" fmla="val 1611154"/>
            </a:avLst>
          </a:prstGeom>
          <a:solidFill>
            <a:srgbClr val="F7EDD4"/>
          </a:solidFill>
          <a:ln w="7620">
            <a:solidFill>
              <a:srgbClr val="DDD3BA"/>
            </a:solidFill>
            <a:prstDash val="solid"/>
          </a:ln>
        </p:spPr>
        <p:txBody>
          <a:bodyPr/>
          <a:lstStyle/>
          <a:p>
            <a:endParaRPr lang="it-IT"/>
          </a:p>
        </p:txBody>
      </p:sp>
      <p:pic>
        <p:nvPicPr>
          <p:cNvPr id="7" name="Image 1" descr="preencoded.png"/>
          <p:cNvPicPr>
            <a:picLocks noChangeAspect="1"/>
          </p:cNvPicPr>
          <p:nvPr/>
        </p:nvPicPr>
        <p:blipFill>
          <a:blip r:embed="rId4"/>
          <a:stretch>
            <a:fillRect/>
          </a:stretch>
        </p:blipFill>
        <p:spPr>
          <a:xfrm>
            <a:off x="5944791" y="2485787"/>
            <a:ext cx="255151" cy="318968"/>
          </a:xfrm>
          <a:prstGeom prst="rect">
            <a:avLst/>
          </a:prstGeom>
        </p:spPr>
      </p:pic>
      <p:sp>
        <p:nvSpPr>
          <p:cNvPr id="8" name="Text 4"/>
          <p:cNvSpPr/>
          <p:nvPr/>
        </p:nvSpPr>
        <p:spPr>
          <a:xfrm>
            <a:off x="9481304" y="2141696"/>
            <a:ext cx="4355306" cy="453509"/>
          </a:xfrm>
          <a:prstGeom prst="rect">
            <a:avLst/>
          </a:prstGeom>
          <a:noFill/>
          <a:ln/>
        </p:spPr>
        <p:txBody>
          <a:bodyPr wrap="none" lIns="0" tIns="0" rIns="0" bIns="0" rtlCol="0" anchor="t"/>
          <a:lstStyle/>
          <a:p>
            <a:pPr marL="0" indent="0" algn="l">
              <a:lnSpc>
                <a:spcPts val="3550"/>
              </a:lnSpc>
              <a:buNone/>
            </a:pPr>
            <a:r>
              <a:rPr lang="en-US" sz="2200" dirty="0">
                <a:solidFill>
                  <a:srgbClr val="454240"/>
                </a:solidFill>
                <a:latin typeface="DM Sans" pitchFamily="34" charset="0"/>
                <a:ea typeface="DM Sans" pitchFamily="34" charset="-122"/>
                <a:cs typeface="DM Sans" pitchFamily="34" charset="-120"/>
              </a:rPr>
              <a:t>Documenti</a:t>
            </a:r>
            <a:endParaRPr lang="en-US" sz="2200" dirty="0"/>
          </a:p>
        </p:txBody>
      </p:sp>
      <p:sp>
        <p:nvSpPr>
          <p:cNvPr id="9" name="Text 5"/>
          <p:cNvSpPr/>
          <p:nvPr/>
        </p:nvSpPr>
        <p:spPr>
          <a:xfrm>
            <a:off x="9481304" y="2731294"/>
            <a:ext cx="4355306" cy="907018"/>
          </a:xfrm>
          <a:prstGeom prst="rect">
            <a:avLst/>
          </a:prstGeom>
          <a:noFill/>
          <a:ln/>
        </p:spPr>
        <p:txBody>
          <a:bodyPr wrap="square" lIns="0" tIns="0" rIns="0" bIns="0" rtlCol="0" anchor="t"/>
          <a:lstStyle/>
          <a:p>
            <a:pPr marL="0" indent="0" algn="l">
              <a:lnSpc>
                <a:spcPts val="3550"/>
              </a:lnSpc>
              <a:buNone/>
            </a:pPr>
            <a:r>
              <a:rPr lang="en-US" sz="2200" dirty="0">
                <a:solidFill>
                  <a:srgbClr val="454240"/>
                </a:solidFill>
                <a:latin typeface="DM Sans" pitchFamily="34" charset="0"/>
                <a:ea typeface="DM Sans" pitchFamily="34" charset="-122"/>
                <a:cs typeface="DM Sans" pitchFamily="34" charset="-120"/>
              </a:rPr>
              <a:t>Documentazione di supporto alla procedura</a:t>
            </a:r>
            <a:endParaRPr lang="en-US" sz="2200" dirty="0"/>
          </a:p>
        </p:txBody>
      </p:sp>
      <p:pic>
        <p:nvPicPr>
          <p:cNvPr id="10" name="Image 2" descr="preencoded.png"/>
          <p:cNvPicPr>
            <a:picLocks noChangeAspect="1"/>
          </p:cNvPicPr>
          <p:nvPr/>
        </p:nvPicPr>
        <p:blipFill>
          <a:blip r:embed="rId5"/>
          <a:stretch>
            <a:fillRect/>
          </a:stretch>
        </p:blipFill>
        <p:spPr>
          <a:xfrm>
            <a:off x="5489258" y="2062163"/>
            <a:ext cx="3651885" cy="3651885"/>
          </a:xfrm>
          <a:prstGeom prst="rect">
            <a:avLst/>
          </a:prstGeom>
        </p:spPr>
      </p:pic>
      <p:sp>
        <p:nvSpPr>
          <p:cNvPr id="11" name="Shape 6"/>
          <p:cNvSpPr/>
          <p:nvPr/>
        </p:nvSpPr>
        <p:spPr>
          <a:xfrm>
            <a:off x="8274368" y="2361843"/>
            <a:ext cx="566976" cy="566976"/>
          </a:xfrm>
          <a:prstGeom prst="roundRect">
            <a:avLst>
              <a:gd name="adj" fmla="val 1611154"/>
            </a:avLst>
          </a:prstGeom>
          <a:solidFill>
            <a:srgbClr val="F7EDD4"/>
          </a:solidFill>
          <a:ln w="7620">
            <a:solidFill>
              <a:srgbClr val="DDD3BA"/>
            </a:solidFill>
            <a:prstDash val="solid"/>
          </a:ln>
        </p:spPr>
        <p:txBody>
          <a:bodyPr/>
          <a:lstStyle/>
          <a:p>
            <a:endParaRPr lang="it-IT"/>
          </a:p>
        </p:txBody>
      </p:sp>
      <p:pic>
        <p:nvPicPr>
          <p:cNvPr id="12" name="Image 3" descr="preencoded.png"/>
          <p:cNvPicPr>
            <a:picLocks noChangeAspect="1"/>
          </p:cNvPicPr>
          <p:nvPr/>
        </p:nvPicPr>
        <p:blipFill>
          <a:blip r:embed="rId6"/>
          <a:stretch>
            <a:fillRect/>
          </a:stretch>
        </p:blipFill>
        <p:spPr>
          <a:xfrm>
            <a:off x="8430220" y="2485787"/>
            <a:ext cx="255151" cy="318968"/>
          </a:xfrm>
          <a:prstGeom prst="rect">
            <a:avLst/>
          </a:prstGeom>
        </p:spPr>
      </p:pic>
      <p:sp>
        <p:nvSpPr>
          <p:cNvPr id="13" name="Text 7"/>
          <p:cNvSpPr/>
          <p:nvPr/>
        </p:nvSpPr>
        <p:spPr>
          <a:xfrm>
            <a:off x="9481304" y="4137779"/>
            <a:ext cx="4355306" cy="453509"/>
          </a:xfrm>
          <a:prstGeom prst="rect">
            <a:avLst/>
          </a:prstGeom>
          <a:noFill/>
          <a:ln/>
        </p:spPr>
        <p:txBody>
          <a:bodyPr wrap="none" lIns="0" tIns="0" rIns="0" bIns="0" rtlCol="0" anchor="t"/>
          <a:lstStyle/>
          <a:p>
            <a:pPr marL="0" indent="0" algn="l">
              <a:lnSpc>
                <a:spcPts val="3550"/>
              </a:lnSpc>
              <a:buNone/>
            </a:pPr>
            <a:r>
              <a:rPr lang="en-US" sz="2200" dirty="0">
                <a:solidFill>
                  <a:srgbClr val="454240"/>
                </a:solidFill>
                <a:latin typeface="DM Sans" pitchFamily="34" charset="0"/>
                <a:ea typeface="DM Sans" pitchFamily="34" charset="-122"/>
                <a:cs typeface="DM Sans" pitchFamily="34" charset="-120"/>
              </a:rPr>
              <a:t>Istanze</a:t>
            </a:r>
            <a:endParaRPr lang="en-US" sz="2200" dirty="0"/>
          </a:p>
        </p:txBody>
      </p:sp>
      <p:sp>
        <p:nvSpPr>
          <p:cNvPr id="14" name="Text 8"/>
          <p:cNvSpPr/>
          <p:nvPr/>
        </p:nvSpPr>
        <p:spPr>
          <a:xfrm>
            <a:off x="9481304" y="4727377"/>
            <a:ext cx="4355306" cy="907018"/>
          </a:xfrm>
          <a:prstGeom prst="rect">
            <a:avLst/>
          </a:prstGeom>
          <a:noFill/>
          <a:ln/>
        </p:spPr>
        <p:txBody>
          <a:bodyPr wrap="square" lIns="0" tIns="0" rIns="0" bIns="0" rtlCol="0" anchor="t"/>
          <a:lstStyle/>
          <a:p>
            <a:pPr marL="0" indent="0" algn="l">
              <a:lnSpc>
                <a:spcPts val="3550"/>
              </a:lnSpc>
              <a:buNone/>
            </a:pPr>
            <a:r>
              <a:rPr lang="en-US" sz="2200" dirty="0">
                <a:solidFill>
                  <a:srgbClr val="454240"/>
                </a:solidFill>
                <a:latin typeface="DM Sans" pitchFamily="34" charset="0"/>
                <a:ea typeface="DM Sans" pitchFamily="34" charset="-122"/>
                <a:cs typeface="DM Sans" pitchFamily="34" charset="-120"/>
              </a:rPr>
              <a:t>Richieste formali presentate durante il procedimento</a:t>
            </a:r>
            <a:endParaRPr lang="en-US" sz="2200" dirty="0"/>
          </a:p>
        </p:txBody>
      </p:sp>
      <p:pic>
        <p:nvPicPr>
          <p:cNvPr id="15" name="Image 4" descr="preencoded.png"/>
          <p:cNvPicPr>
            <a:picLocks noChangeAspect="1"/>
          </p:cNvPicPr>
          <p:nvPr/>
        </p:nvPicPr>
        <p:blipFill>
          <a:blip r:embed="rId7"/>
          <a:stretch>
            <a:fillRect/>
          </a:stretch>
        </p:blipFill>
        <p:spPr>
          <a:xfrm>
            <a:off x="5489258" y="2062163"/>
            <a:ext cx="3651885" cy="3651885"/>
          </a:xfrm>
          <a:prstGeom prst="rect">
            <a:avLst/>
          </a:prstGeom>
        </p:spPr>
      </p:pic>
      <p:sp>
        <p:nvSpPr>
          <p:cNvPr id="16" name="Shape 9"/>
          <p:cNvSpPr/>
          <p:nvPr/>
        </p:nvSpPr>
        <p:spPr>
          <a:xfrm>
            <a:off x="8274368" y="4847273"/>
            <a:ext cx="566976" cy="566976"/>
          </a:xfrm>
          <a:prstGeom prst="roundRect">
            <a:avLst>
              <a:gd name="adj" fmla="val 1611154"/>
            </a:avLst>
          </a:prstGeom>
          <a:solidFill>
            <a:srgbClr val="F7EDD4"/>
          </a:solidFill>
          <a:ln w="7620">
            <a:solidFill>
              <a:srgbClr val="DDD3BA"/>
            </a:solidFill>
            <a:prstDash val="solid"/>
          </a:ln>
        </p:spPr>
        <p:txBody>
          <a:bodyPr/>
          <a:lstStyle/>
          <a:p>
            <a:endParaRPr lang="it-IT"/>
          </a:p>
        </p:txBody>
      </p:sp>
      <p:pic>
        <p:nvPicPr>
          <p:cNvPr id="17" name="Image 5" descr="preencoded.png"/>
          <p:cNvPicPr>
            <a:picLocks noChangeAspect="1"/>
          </p:cNvPicPr>
          <p:nvPr/>
        </p:nvPicPr>
        <p:blipFill>
          <a:blip r:embed="rId8"/>
          <a:stretch>
            <a:fillRect/>
          </a:stretch>
        </p:blipFill>
        <p:spPr>
          <a:xfrm>
            <a:off x="8430220" y="4971217"/>
            <a:ext cx="255151" cy="318968"/>
          </a:xfrm>
          <a:prstGeom prst="rect">
            <a:avLst/>
          </a:prstGeom>
        </p:spPr>
      </p:pic>
      <p:sp>
        <p:nvSpPr>
          <p:cNvPr id="18" name="Text 10"/>
          <p:cNvSpPr/>
          <p:nvPr/>
        </p:nvSpPr>
        <p:spPr>
          <a:xfrm>
            <a:off x="793790" y="4137779"/>
            <a:ext cx="4355306" cy="453509"/>
          </a:xfrm>
          <a:prstGeom prst="rect">
            <a:avLst/>
          </a:prstGeom>
          <a:noFill/>
          <a:ln/>
        </p:spPr>
        <p:txBody>
          <a:bodyPr wrap="none" lIns="0" tIns="0" rIns="0" bIns="0" rtlCol="0" anchor="t"/>
          <a:lstStyle/>
          <a:p>
            <a:pPr marL="0" indent="0" algn="r">
              <a:lnSpc>
                <a:spcPts val="3550"/>
              </a:lnSpc>
              <a:buNone/>
            </a:pPr>
            <a:r>
              <a:rPr lang="en-US" sz="2200" dirty="0">
                <a:solidFill>
                  <a:srgbClr val="454240"/>
                </a:solidFill>
                <a:latin typeface="DM Sans" pitchFamily="34" charset="0"/>
                <a:ea typeface="DM Sans" pitchFamily="34" charset="-122"/>
                <a:cs typeface="DM Sans" pitchFamily="34" charset="-120"/>
              </a:rPr>
              <a:t>Verbali</a:t>
            </a:r>
            <a:endParaRPr lang="en-US" sz="2200" dirty="0"/>
          </a:p>
        </p:txBody>
      </p:sp>
      <p:sp>
        <p:nvSpPr>
          <p:cNvPr id="19" name="Text 11"/>
          <p:cNvSpPr/>
          <p:nvPr/>
        </p:nvSpPr>
        <p:spPr>
          <a:xfrm>
            <a:off x="793790" y="4727377"/>
            <a:ext cx="4355306" cy="907018"/>
          </a:xfrm>
          <a:prstGeom prst="rect">
            <a:avLst/>
          </a:prstGeom>
          <a:noFill/>
          <a:ln/>
        </p:spPr>
        <p:txBody>
          <a:bodyPr wrap="square" lIns="0" tIns="0" rIns="0" bIns="0" rtlCol="0" anchor="t"/>
          <a:lstStyle/>
          <a:p>
            <a:pPr marL="0" indent="0" algn="r">
              <a:lnSpc>
                <a:spcPts val="3550"/>
              </a:lnSpc>
              <a:buNone/>
            </a:pPr>
            <a:r>
              <a:rPr lang="en-US" sz="2200" dirty="0">
                <a:solidFill>
                  <a:srgbClr val="454240"/>
                </a:solidFill>
                <a:latin typeface="DM Sans" pitchFamily="34" charset="0"/>
                <a:ea typeface="DM Sans" pitchFamily="34" charset="-122"/>
                <a:cs typeface="DM Sans" pitchFamily="34" charset="-120"/>
              </a:rPr>
              <a:t>Documenti conclusivi della mediazione</a:t>
            </a:r>
            <a:endParaRPr lang="en-US" sz="2200" dirty="0"/>
          </a:p>
        </p:txBody>
      </p:sp>
      <p:pic>
        <p:nvPicPr>
          <p:cNvPr id="20" name="Image 6" descr="preencoded.png"/>
          <p:cNvPicPr>
            <a:picLocks noChangeAspect="1"/>
          </p:cNvPicPr>
          <p:nvPr/>
        </p:nvPicPr>
        <p:blipFill>
          <a:blip r:embed="rId9"/>
          <a:stretch>
            <a:fillRect/>
          </a:stretch>
        </p:blipFill>
        <p:spPr>
          <a:xfrm>
            <a:off x="5489258" y="2062163"/>
            <a:ext cx="3651885" cy="3651885"/>
          </a:xfrm>
          <a:prstGeom prst="rect">
            <a:avLst/>
          </a:prstGeom>
        </p:spPr>
      </p:pic>
      <p:sp>
        <p:nvSpPr>
          <p:cNvPr id="21" name="Shape 12"/>
          <p:cNvSpPr/>
          <p:nvPr/>
        </p:nvSpPr>
        <p:spPr>
          <a:xfrm>
            <a:off x="5788938" y="4847273"/>
            <a:ext cx="566976" cy="566976"/>
          </a:xfrm>
          <a:prstGeom prst="roundRect">
            <a:avLst>
              <a:gd name="adj" fmla="val 1611154"/>
            </a:avLst>
          </a:prstGeom>
          <a:solidFill>
            <a:srgbClr val="F7EDD4"/>
          </a:solidFill>
          <a:ln w="7620">
            <a:solidFill>
              <a:srgbClr val="DDD3BA"/>
            </a:solidFill>
            <a:prstDash val="solid"/>
          </a:ln>
        </p:spPr>
        <p:txBody>
          <a:bodyPr/>
          <a:lstStyle/>
          <a:p>
            <a:endParaRPr lang="it-IT"/>
          </a:p>
        </p:txBody>
      </p:sp>
      <p:pic>
        <p:nvPicPr>
          <p:cNvPr id="22" name="Image 7" descr="preencoded.png"/>
          <p:cNvPicPr>
            <a:picLocks noChangeAspect="1"/>
          </p:cNvPicPr>
          <p:nvPr/>
        </p:nvPicPr>
        <p:blipFill>
          <a:blip r:embed="rId10"/>
          <a:stretch>
            <a:fillRect/>
          </a:stretch>
        </p:blipFill>
        <p:spPr>
          <a:xfrm>
            <a:off x="5944791" y="4971217"/>
            <a:ext cx="255151" cy="318968"/>
          </a:xfrm>
          <a:prstGeom prst="rect">
            <a:avLst/>
          </a:prstGeom>
        </p:spPr>
      </p:pic>
      <p:sp>
        <p:nvSpPr>
          <p:cNvPr id="23" name="Text 13"/>
          <p:cNvSpPr/>
          <p:nvPr/>
        </p:nvSpPr>
        <p:spPr>
          <a:xfrm>
            <a:off x="793790" y="5969198"/>
            <a:ext cx="13042821" cy="1360527"/>
          </a:xfrm>
          <a:prstGeom prst="rect">
            <a:avLst/>
          </a:prstGeom>
          <a:noFill/>
          <a:ln/>
        </p:spPr>
        <p:txBody>
          <a:bodyPr wrap="square" lIns="0" tIns="0" rIns="0" bIns="0" rtlCol="0" anchor="t"/>
          <a:lstStyle/>
          <a:p>
            <a:pPr marL="0" indent="0" algn="l">
              <a:lnSpc>
                <a:spcPts val="3550"/>
              </a:lnSpc>
              <a:buNone/>
            </a:pPr>
            <a:r>
              <a:rPr lang="en-US" sz="2200" dirty="0">
                <a:solidFill>
                  <a:srgbClr val="454240"/>
                </a:solidFill>
                <a:latin typeface="DM Sans" pitchFamily="34" charset="0"/>
                <a:ea typeface="DM Sans" pitchFamily="34" charset="-122"/>
                <a:cs typeface="DM Sans" pitchFamily="34" charset="-120"/>
              </a:rPr>
              <a:t>Durante tutto il procedimento di mediazione civile, gli atti, i documenti e le istanze sono esenti da imposta di bollo e diritti di segreteria. Ciò contribuisce a ridurre ulteriormente i costi amministrativi, rendendo la procedura più accessibile per tutte le parti coinvolte.</a:t>
            </a:r>
            <a:endParaRPr lang="en-US" sz="2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26969" y="768191"/>
            <a:ext cx="7662863" cy="1322308"/>
          </a:xfrm>
          <a:prstGeom prst="rect">
            <a:avLst/>
          </a:prstGeom>
          <a:noFill/>
          <a:ln/>
        </p:spPr>
        <p:txBody>
          <a:bodyPr wrap="square" lIns="0" tIns="0" rIns="0" bIns="0" rtlCol="0" anchor="t"/>
          <a:lstStyle/>
          <a:p>
            <a:pPr marL="0" indent="0" algn="l">
              <a:lnSpc>
                <a:spcPts val="5200"/>
              </a:lnSpc>
              <a:buNone/>
            </a:pPr>
            <a:r>
              <a:rPr lang="en-US" sz="4150" dirty="0">
                <a:solidFill>
                  <a:srgbClr val="5C4E3D"/>
                </a:solidFill>
                <a:latin typeface="Libre Baskerville" pitchFamily="34" charset="0"/>
                <a:ea typeface="Libre Baskerville" pitchFamily="34" charset="-122"/>
                <a:cs typeface="Libre Baskerville" pitchFamily="34" charset="-120"/>
              </a:rPr>
              <a:t>Come Accedere alle Agev</a:t>
            </a:r>
            <a:r>
              <a:rPr lang="en-US" sz="4150" b="1" dirty="0">
                <a:solidFill>
                  <a:srgbClr val="5C4E3D"/>
                </a:solidFill>
                <a:latin typeface="Libre Baskerville" pitchFamily="34" charset="0"/>
                <a:ea typeface="Libre Baskerville" pitchFamily="34" charset="-122"/>
                <a:cs typeface="Libre Baskerville" pitchFamily="34" charset="-120"/>
              </a:rPr>
              <a:t>olazioni</a:t>
            </a:r>
            <a:endParaRPr lang="en-US" sz="4150" dirty="0"/>
          </a:p>
        </p:txBody>
      </p:sp>
      <p:sp>
        <p:nvSpPr>
          <p:cNvPr id="4" name="Shape 1"/>
          <p:cNvSpPr/>
          <p:nvPr/>
        </p:nvSpPr>
        <p:spPr>
          <a:xfrm>
            <a:off x="6226969" y="2407801"/>
            <a:ext cx="158591" cy="1472922"/>
          </a:xfrm>
          <a:prstGeom prst="roundRect">
            <a:avLst>
              <a:gd name="adj" fmla="val 56037"/>
            </a:avLst>
          </a:prstGeom>
          <a:solidFill>
            <a:srgbClr val="F7EDD4"/>
          </a:solidFill>
          <a:ln w="7620">
            <a:solidFill>
              <a:srgbClr val="DDD3BA"/>
            </a:solidFill>
            <a:prstDash val="solid"/>
          </a:ln>
        </p:spPr>
        <p:txBody>
          <a:bodyPr/>
          <a:lstStyle/>
          <a:p>
            <a:endParaRPr lang="it-IT"/>
          </a:p>
        </p:txBody>
      </p:sp>
      <p:sp>
        <p:nvSpPr>
          <p:cNvPr id="5" name="Text 2"/>
          <p:cNvSpPr/>
          <p:nvPr/>
        </p:nvSpPr>
        <p:spPr>
          <a:xfrm>
            <a:off x="6702862" y="2407801"/>
            <a:ext cx="3233023" cy="330517"/>
          </a:xfrm>
          <a:prstGeom prst="rect">
            <a:avLst/>
          </a:prstGeom>
          <a:noFill/>
          <a:ln/>
        </p:spPr>
        <p:txBody>
          <a:bodyPr wrap="none" lIns="0" tIns="0" rIns="0" bIns="0" rtlCol="0" anchor="t"/>
          <a:lstStyle/>
          <a:p>
            <a:pPr marL="0" indent="0" algn="l">
              <a:lnSpc>
                <a:spcPts val="2600"/>
              </a:lnSpc>
              <a:buNone/>
            </a:pPr>
            <a:r>
              <a:rPr lang="en-US" sz="2050" dirty="0">
                <a:solidFill>
                  <a:srgbClr val="454240"/>
                </a:solidFill>
                <a:latin typeface="Libre Baskerville" pitchFamily="34" charset="0"/>
                <a:ea typeface="Libre Baskerville" pitchFamily="34" charset="-122"/>
                <a:cs typeface="Libre Baskerville" pitchFamily="34" charset="-120"/>
              </a:rPr>
              <a:t>Partecipazione Effettiva</a:t>
            </a:r>
            <a:endParaRPr lang="en-US" sz="2050" dirty="0"/>
          </a:p>
        </p:txBody>
      </p:sp>
      <p:sp>
        <p:nvSpPr>
          <p:cNvPr id="6" name="Text 3"/>
          <p:cNvSpPr/>
          <p:nvPr/>
        </p:nvSpPr>
        <p:spPr>
          <a:xfrm>
            <a:off x="6702862" y="2865239"/>
            <a:ext cx="7186970" cy="1015484"/>
          </a:xfrm>
          <a:prstGeom prst="rect">
            <a:avLst/>
          </a:prstGeom>
          <a:noFill/>
          <a:ln/>
        </p:spPr>
        <p:txBody>
          <a:bodyPr wrap="square" lIns="0" tIns="0" rIns="0" bIns="0" rtlCol="0" anchor="t"/>
          <a:lstStyle/>
          <a:p>
            <a:pPr marL="0" indent="0" algn="l">
              <a:lnSpc>
                <a:spcPts val="2650"/>
              </a:lnSpc>
              <a:buNone/>
            </a:pPr>
            <a:r>
              <a:rPr lang="en-US" sz="1650" dirty="0">
                <a:solidFill>
                  <a:srgbClr val="454240"/>
                </a:solidFill>
                <a:latin typeface="DM Sans" pitchFamily="34" charset="0"/>
                <a:ea typeface="DM Sans" pitchFamily="34" charset="-122"/>
                <a:cs typeface="DM Sans" pitchFamily="34" charset="-120"/>
              </a:rPr>
              <a:t>Per godere delle agevolazioni fiscali è essenziale partecipare attivamente agli incontri di mediazione, anche se non si raggiunge un accordo. La semplice presenza formale potrebbe non essere sufficiente.</a:t>
            </a:r>
            <a:endParaRPr lang="en-US" sz="1650" dirty="0"/>
          </a:p>
        </p:txBody>
      </p:sp>
      <p:sp>
        <p:nvSpPr>
          <p:cNvPr id="7" name="Shape 4"/>
          <p:cNvSpPr/>
          <p:nvPr/>
        </p:nvSpPr>
        <p:spPr>
          <a:xfrm>
            <a:off x="6544270" y="4092297"/>
            <a:ext cx="158591" cy="1472922"/>
          </a:xfrm>
          <a:prstGeom prst="roundRect">
            <a:avLst>
              <a:gd name="adj" fmla="val 56037"/>
            </a:avLst>
          </a:prstGeom>
          <a:solidFill>
            <a:srgbClr val="F7EDD4"/>
          </a:solidFill>
          <a:ln w="7620">
            <a:solidFill>
              <a:srgbClr val="DDD3BA"/>
            </a:solidFill>
            <a:prstDash val="solid"/>
          </a:ln>
        </p:spPr>
        <p:txBody>
          <a:bodyPr/>
          <a:lstStyle/>
          <a:p>
            <a:endParaRPr lang="it-IT"/>
          </a:p>
        </p:txBody>
      </p:sp>
      <p:sp>
        <p:nvSpPr>
          <p:cNvPr id="8" name="Text 5"/>
          <p:cNvSpPr/>
          <p:nvPr/>
        </p:nvSpPr>
        <p:spPr>
          <a:xfrm>
            <a:off x="7020163" y="4092297"/>
            <a:ext cx="4423767" cy="330517"/>
          </a:xfrm>
          <a:prstGeom prst="rect">
            <a:avLst/>
          </a:prstGeom>
          <a:noFill/>
          <a:ln/>
        </p:spPr>
        <p:txBody>
          <a:bodyPr wrap="none" lIns="0" tIns="0" rIns="0" bIns="0" rtlCol="0" anchor="t"/>
          <a:lstStyle/>
          <a:p>
            <a:pPr marL="0" indent="0" algn="l">
              <a:lnSpc>
                <a:spcPts val="2600"/>
              </a:lnSpc>
              <a:buNone/>
            </a:pPr>
            <a:r>
              <a:rPr lang="en-US" sz="2050" dirty="0">
                <a:solidFill>
                  <a:srgbClr val="454240"/>
                </a:solidFill>
                <a:latin typeface="Libre Baskerville" pitchFamily="34" charset="0"/>
                <a:ea typeface="Libre Baskerville" pitchFamily="34" charset="-122"/>
                <a:cs typeface="Libre Baskerville" pitchFamily="34" charset="-120"/>
              </a:rPr>
              <a:t>Conservazione Documentazione</a:t>
            </a:r>
            <a:endParaRPr lang="en-US" sz="2050" dirty="0"/>
          </a:p>
        </p:txBody>
      </p:sp>
      <p:sp>
        <p:nvSpPr>
          <p:cNvPr id="9" name="Text 6"/>
          <p:cNvSpPr/>
          <p:nvPr/>
        </p:nvSpPr>
        <p:spPr>
          <a:xfrm>
            <a:off x="7020163" y="4549735"/>
            <a:ext cx="6869668" cy="1015484"/>
          </a:xfrm>
          <a:prstGeom prst="rect">
            <a:avLst/>
          </a:prstGeom>
          <a:noFill/>
          <a:ln/>
        </p:spPr>
        <p:txBody>
          <a:bodyPr wrap="square" lIns="0" tIns="0" rIns="0" bIns="0" rtlCol="0" anchor="t"/>
          <a:lstStyle/>
          <a:p>
            <a:pPr marL="0" indent="0" algn="l">
              <a:lnSpc>
                <a:spcPts val="2650"/>
              </a:lnSpc>
              <a:buNone/>
            </a:pPr>
            <a:r>
              <a:rPr lang="en-US" sz="1650" dirty="0">
                <a:solidFill>
                  <a:srgbClr val="454240"/>
                </a:solidFill>
                <a:latin typeface="DM Sans" pitchFamily="34" charset="0"/>
                <a:ea typeface="DM Sans" pitchFamily="34" charset="-122"/>
                <a:cs typeface="DM Sans" pitchFamily="34" charset="-120"/>
              </a:rPr>
              <a:t>È fondamentale conservare tutte le ricevute e i documenti fiscali relativi alla mediazione, </a:t>
            </a:r>
            <a:r>
              <a:rPr lang="en-US" sz="1650" b="1" dirty="0">
                <a:solidFill>
                  <a:srgbClr val="454240"/>
                </a:solidFill>
                <a:latin typeface="DM Sans" pitchFamily="34" charset="0"/>
                <a:ea typeface="DM Sans" pitchFamily="34" charset="-122"/>
                <a:cs typeface="DM Sans" pitchFamily="34" charset="-120"/>
              </a:rPr>
              <a:t>incluse fatture del mediatore ed eventuali compensi agli avvocati</a:t>
            </a:r>
            <a:r>
              <a:rPr lang="en-US" sz="1650" dirty="0">
                <a:solidFill>
                  <a:srgbClr val="454240"/>
                </a:solidFill>
                <a:latin typeface="DM Sans" pitchFamily="34" charset="0"/>
                <a:ea typeface="DM Sans" pitchFamily="34" charset="-122"/>
                <a:cs typeface="DM Sans" pitchFamily="34" charset="-120"/>
              </a:rPr>
              <a:t>, per poterli presentare in caso di controlli.</a:t>
            </a:r>
            <a:endParaRPr lang="en-US" sz="1650" dirty="0"/>
          </a:p>
        </p:txBody>
      </p:sp>
      <p:sp>
        <p:nvSpPr>
          <p:cNvPr id="10" name="Shape 7"/>
          <p:cNvSpPr/>
          <p:nvPr/>
        </p:nvSpPr>
        <p:spPr>
          <a:xfrm>
            <a:off x="6861691" y="5776793"/>
            <a:ext cx="158591" cy="1472922"/>
          </a:xfrm>
          <a:prstGeom prst="roundRect">
            <a:avLst>
              <a:gd name="adj" fmla="val 56037"/>
            </a:avLst>
          </a:prstGeom>
          <a:solidFill>
            <a:srgbClr val="F7EDD4"/>
          </a:solidFill>
          <a:ln w="7620">
            <a:solidFill>
              <a:srgbClr val="DDD3BA"/>
            </a:solidFill>
            <a:prstDash val="solid"/>
          </a:ln>
        </p:spPr>
        <p:txBody>
          <a:bodyPr/>
          <a:lstStyle/>
          <a:p>
            <a:endParaRPr lang="it-IT"/>
          </a:p>
        </p:txBody>
      </p:sp>
      <p:sp>
        <p:nvSpPr>
          <p:cNvPr id="11" name="Text 8"/>
          <p:cNvSpPr/>
          <p:nvPr/>
        </p:nvSpPr>
        <p:spPr>
          <a:xfrm>
            <a:off x="7337584" y="5776793"/>
            <a:ext cx="3892034" cy="330517"/>
          </a:xfrm>
          <a:prstGeom prst="rect">
            <a:avLst/>
          </a:prstGeom>
          <a:noFill/>
          <a:ln/>
        </p:spPr>
        <p:txBody>
          <a:bodyPr wrap="none" lIns="0" tIns="0" rIns="0" bIns="0" rtlCol="0" anchor="t"/>
          <a:lstStyle/>
          <a:p>
            <a:pPr marL="0" indent="0" algn="l">
              <a:lnSpc>
                <a:spcPts val="2600"/>
              </a:lnSpc>
              <a:buNone/>
            </a:pPr>
            <a:r>
              <a:rPr lang="en-US" sz="2050" dirty="0">
                <a:solidFill>
                  <a:srgbClr val="454240"/>
                </a:solidFill>
                <a:latin typeface="Libre Baskerville" pitchFamily="34" charset="0"/>
                <a:ea typeface="Libre Baskerville" pitchFamily="34" charset="-122"/>
                <a:cs typeface="Libre Baskerville" pitchFamily="34" charset="-120"/>
              </a:rPr>
              <a:t>Compilazione Dichiarazione</a:t>
            </a:r>
            <a:endParaRPr lang="en-US" sz="2050" dirty="0"/>
          </a:p>
        </p:txBody>
      </p:sp>
      <p:sp>
        <p:nvSpPr>
          <p:cNvPr id="12" name="Text 9"/>
          <p:cNvSpPr/>
          <p:nvPr/>
        </p:nvSpPr>
        <p:spPr>
          <a:xfrm>
            <a:off x="7337584" y="6234232"/>
            <a:ext cx="6552248" cy="1015484"/>
          </a:xfrm>
          <a:prstGeom prst="rect">
            <a:avLst/>
          </a:prstGeom>
          <a:noFill/>
          <a:ln/>
        </p:spPr>
        <p:txBody>
          <a:bodyPr wrap="square" lIns="0" tIns="0" rIns="0" bIns="0" rtlCol="0" anchor="t"/>
          <a:lstStyle/>
          <a:p>
            <a:pPr marL="0" indent="0" algn="l">
              <a:lnSpc>
                <a:spcPts val="2650"/>
              </a:lnSpc>
              <a:buNone/>
            </a:pPr>
            <a:r>
              <a:rPr lang="en-US" sz="1650" dirty="0">
                <a:solidFill>
                  <a:srgbClr val="454240"/>
                </a:solidFill>
                <a:latin typeface="DM Sans" pitchFamily="34" charset="0"/>
                <a:ea typeface="DM Sans" pitchFamily="34" charset="-122"/>
                <a:cs typeface="DM Sans" pitchFamily="34" charset="-120"/>
              </a:rPr>
              <a:t>Per richiedere il credito d'imposta o dichiarare le spese deducibili, è necessario includerle nella dichiarazione annuale dei redditi (modello 730 o Redditi PF).</a:t>
            </a:r>
            <a:endParaRPr lang="en-US" sz="16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633055" y="676632"/>
            <a:ext cx="13364289" cy="1356241"/>
          </a:xfrm>
          <a:prstGeom prst="rect">
            <a:avLst/>
          </a:prstGeom>
          <a:noFill/>
          <a:ln/>
        </p:spPr>
        <p:txBody>
          <a:bodyPr wrap="square" lIns="0" tIns="0" rIns="0" bIns="0" rtlCol="0" anchor="t"/>
          <a:lstStyle/>
          <a:p>
            <a:pPr marL="0" indent="0" algn="l">
              <a:lnSpc>
                <a:spcPts val="3550"/>
              </a:lnSpc>
              <a:buNone/>
            </a:pPr>
            <a:r>
              <a:rPr lang="en-US" sz="2800" b="1" dirty="0">
                <a:solidFill>
                  <a:srgbClr val="5C4E3D"/>
                </a:solidFill>
                <a:latin typeface="Libre Baskerville" pitchFamily="34" charset="0"/>
                <a:ea typeface="Libre Baskerville" pitchFamily="34" charset="-122"/>
                <a:cs typeface="Libre Baskerville" pitchFamily="34" charset="-120"/>
              </a:rPr>
              <a:t>Decreto 1 agosto 2023 - Incentivi fiscali nella forma del credito di imposta nei procedimenti di mediazione civile e commerciale e negoziazione assistita</a:t>
            </a:r>
            <a:endParaRPr lang="en-US" sz="2800" dirty="0"/>
          </a:p>
        </p:txBody>
      </p:sp>
      <p:sp>
        <p:nvSpPr>
          <p:cNvPr id="3" name="Text 1"/>
          <p:cNvSpPr/>
          <p:nvPr/>
        </p:nvSpPr>
        <p:spPr>
          <a:xfrm>
            <a:off x="633055" y="2213729"/>
            <a:ext cx="9949934" cy="565190"/>
          </a:xfrm>
          <a:prstGeom prst="rect">
            <a:avLst/>
          </a:prstGeom>
          <a:noFill/>
          <a:ln/>
        </p:spPr>
        <p:txBody>
          <a:bodyPr wrap="none" lIns="0" tIns="0" rIns="0" bIns="0" rtlCol="0" anchor="t"/>
          <a:lstStyle/>
          <a:p>
            <a:pPr marL="0" indent="0" algn="l">
              <a:lnSpc>
                <a:spcPts val="4450"/>
              </a:lnSpc>
              <a:buNone/>
            </a:pPr>
            <a:r>
              <a:rPr lang="en-US" sz="3550" dirty="0">
                <a:solidFill>
                  <a:srgbClr val="5C4E3D"/>
                </a:solidFill>
                <a:latin typeface="Libre Baskerville" pitchFamily="34" charset="0"/>
                <a:ea typeface="Libre Baskerville" pitchFamily="34" charset="-122"/>
                <a:cs typeface="Libre Baskerville" pitchFamily="34" charset="-120"/>
              </a:rPr>
              <a:t>Procedura per Ottenere i Crediti d'Imposta</a:t>
            </a:r>
            <a:endParaRPr lang="en-US" sz="3550" dirty="0"/>
          </a:p>
        </p:txBody>
      </p:sp>
      <p:sp>
        <p:nvSpPr>
          <p:cNvPr id="4" name="Shape 2"/>
          <p:cNvSpPr/>
          <p:nvPr/>
        </p:nvSpPr>
        <p:spPr>
          <a:xfrm>
            <a:off x="836533" y="3050143"/>
            <a:ext cx="22860" cy="4502706"/>
          </a:xfrm>
          <a:prstGeom prst="roundRect">
            <a:avLst>
              <a:gd name="adj" fmla="val 332326"/>
            </a:avLst>
          </a:prstGeom>
          <a:solidFill>
            <a:srgbClr val="DDD3BA"/>
          </a:solidFill>
          <a:ln/>
        </p:spPr>
        <p:txBody>
          <a:bodyPr/>
          <a:lstStyle/>
          <a:p>
            <a:endParaRPr lang="it-IT"/>
          </a:p>
        </p:txBody>
      </p:sp>
      <p:sp>
        <p:nvSpPr>
          <p:cNvPr id="5" name="Shape 3"/>
          <p:cNvSpPr/>
          <p:nvPr/>
        </p:nvSpPr>
        <p:spPr>
          <a:xfrm>
            <a:off x="1017151" y="3242191"/>
            <a:ext cx="542568" cy="22860"/>
          </a:xfrm>
          <a:prstGeom prst="roundRect">
            <a:avLst>
              <a:gd name="adj" fmla="val 332326"/>
            </a:avLst>
          </a:prstGeom>
          <a:solidFill>
            <a:srgbClr val="DDD3BA"/>
          </a:solidFill>
          <a:ln/>
        </p:spPr>
        <p:txBody>
          <a:bodyPr/>
          <a:lstStyle/>
          <a:p>
            <a:endParaRPr lang="it-IT"/>
          </a:p>
        </p:txBody>
      </p:sp>
      <p:sp>
        <p:nvSpPr>
          <p:cNvPr id="6" name="Shape 4"/>
          <p:cNvSpPr/>
          <p:nvPr/>
        </p:nvSpPr>
        <p:spPr>
          <a:xfrm>
            <a:off x="633055" y="3050143"/>
            <a:ext cx="406956" cy="406956"/>
          </a:xfrm>
          <a:prstGeom prst="roundRect">
            <a:avLst>
              <a:gd name="adj" fmla="val 18668"/>
            </a:avLst>
          </a:prstGeom>
          <a:solidFill>
            <a:srgbClr val="F7EDD4"/>
          </a:solidFill>
          <a:ln w="7620">
            <a:solidFill>
              <a:srgbClr val="DDD3BA"/>
            </a:solidFill>
            <a:prstDash val="solid"/>
          </a:ln>
        </p:spPr>
        <p:txBody>
          <a:bodyPr/>
          <a:lstStyle/>
          <a:p>
            <a:endParaRPr lang="it-IT"/>
          </a:p>
        </p:txBody>
      </p:sp>
      <p:pic>
        <p:nvPicPr>
          <p:cNvPr id="7" name="Image 0" descr="preencoded.png"/>
          <p:cNvPicPr>
            <a:picLocks noChangeAspect="1"/>
          </p:cNvPicPr>
          <p:nvPr/>
        </p:nvPicPr>
        <p:blipFill>
          <a:blip r:embed="rId3"/>
          <a:stretch>
            <a:fillRect/>
          </a:stretch>
        </p:blipFill>
        <p:spPr>
          <a:xfrm>
            <a:off x="700921" y="3084076"/>
            <a:ext cx="271224" cy="339090"/>
          </a:xfrm>
          <a:prstGeom prst="rect">
            <a:avLst/>
          </a:prstGeom>
        </p:spPr>
      </p:pic>
      <p:sp>
        <p:nvSpPr>
          <p:cNvPr id="8" name="Text 5"/>
          <p:cNvSpPr/>
          <p:nvPr/>
        </p:nvSpPr>
        <p:spPr>
          <a:xfrm>
            <a:off x="1740932" y="3072646"/>
            <a:ext cx="12256413" cy="361712"/>
          </a:xfrm>
          <a:prstGeom prst="rect">
            <a:avLst/>
          </a:prstGeom>
          <a:noFill/>
          <a:ln/>
        </p:spPr>
        <p:txBody>
          <a:bodyPr wrap="none" lIns="0" tIns="0" rIns="0" bIns="0" rtlCol="0" anchor="t"/>
          <a:lstStyle/>
          <a:p>
            <a:pPr marL="0" indent="0" algn="l">
              <a:lnSpc>
                <a:spcPts val="2800"/>
              </a:lnSpc>
              <a:buNone/>
            </a:pPr>
            <a:r>
              <a:rPr lang="en-US" sz="1750" dirty="0">
                <a:solidFill>
                  <a:srgbClr val="454240"/>
                </a:solidFill>
                <a:latin typeface="DM Sans" pitchFamily="34" charset="0"/>
                <a:ea typeface="DM Sans" pitchFamily="34" charset="-122"/>
                <a:cs typeface="DM Sans" pitchFamily="34" charset="-120"/>
              </a:rPr>
              <a:t>Presentazione Domanda da parte del beneficiario del Credito</a:t>
            </a:r>
            <a:endParaRPr lang="en-US" sz="1750" dirty="0"/>
          </a:p>
        </p:txBody>
      </p:sp>
      <p:sp>
        <p:nvSpPr>
          <p:cNvPr id="9" name="Text 6"/>
          <p:cNvSpPr/>
          <p:nvPr/>
        </p:nvSpPr>
        <p:spPr>
          <a:xfrm>
            <a:off x="1740932" y="3542824"/>
            <a:ext cx="12256413" cy="361712"/>
          </a:xfrm>
          <a:prstGeom prst="rect">
            <a:avLst/>
          </a:prstGeom>
          <a:noFill/>
          <a:ln/>
        </p:spPr>
        <p:txBody>
          <a:bodyPr wrap="none" lIns="0" tIns="0" rIns="0" bIns="0" rtlCol="0" anchor="t"/>
          <a:lstStyle/>
          <a:p>
            <a:pPr marL="0" indent="0" algn="l">
              <a:lnSpc>
                <a:spcPts val="2800"/>
              </a:lnSpc>
              <a:buNone/>
            </a:pPr>
            <a:r>
              <a:rPr lang="en-US" sz="1750" dirty="0">
                <a:solidFill>
                  <a:srgbClr val="454240"/>
                </a:solidFill>
                <a:latin typeface="DM Sans" pitchFamily="34" charset="0"/>
                <a:ea typeface="DM Sans" pitchFamily="34" charset="-122"/>
                <a:cs typeface="DM Sans" pitchFamily="34" charset="-120"/>
              </a:rPr>
              <a:t>Inviare la richiesta in modalità telematica </a:t>
            </a:r>
            <a:r>
              <a:rPr lang="en-US" sz="1750" b="1" dirty="0">
                <a:solidFill>
                  <a:srgbClr val="F44444"/>
                </a:solidFill>
                <a:latin typeface="DM Sans" pitchFamily="34" charset="0"/>
                <a:ea typeface="DM Sans" pitchFamily="34" charset="-122"/>
                <a:cs typeface="DM Sans" pitchFamily="34" charset="-120"/>
              </a:rPr>
              <a:t>entro il 31 marzo </a:t>
            </a:r>
            <a:r>
              <a:rPr lang="en-US" sz="1750" dirty="0">
                <a:solidFill>
                  <a:srgbClr val="454240"/>
                </a:solidFill>
                <a:latin typeface="DM Sans" pitchFamily="34" charset="0"/>
                <a:ea typeface="DM Sans" pitchFamily="34" charset="-122"/>
                <a:cs typeface="DM Sans" pitchFamily="34" charset="-120"/>
              </a:rPr>
              <a:t>dell'anno successivo </a:t>
            </a:r>
            <a:r>
              <a:rPr lang="en-US" sz="1750" b="1" dirty="0">
                <a:solidFill>
                  <a:srgbClr val="454240"/>
                </a:solidFill>
                <a:latin typeface="DM Sans" pitchFamily="34" charset="0"/>
                <a:ea typeface="DM Sans" pitchFamily="34" charset="-122"/>
                <a:cs typeface="DM Sans" pitchFamily="34" charset="-120"/>
              </a:rPr>
              <a:t>alla conclusione della mediazione</a:t>
            </a:r>
            <a:endParaRPr lang="en-US" sz="1750" dirty="0"/>
          </a:p>
        </p:txBody>
      </p:sp>
      <p:sp>
        <p:nvSpPr>
          <p:cNvPr id="10" name="Shape 7"/>
          <p:cNvSpPr/>
          <p:nvPr/>
        </p:nvSpPr>
        <p:spPr>
          <a:xfrm>
            <a:off x="1017151" y="4458295"/>
            <a:ext cx="542568" cy="22860"/>
          </a:xfrm>
          <a:prstGeom prst="roundRect">
            <a:avLst>
              <a:gd name="adj" fmla="val 332326"/>
            </a:avLst>
          </a:prstGeom>
          <a:solidFill>
            <a:srgbClr val="DDD3BA"/>
          </a:solidFill>
          <a:ln/>
        </p:spPr>
        <p:txBody>
          <a:bodyPr/>
          <a:lstStyle/>
          <a:p>
            <a:endParaRPr lang="it-IT"/>
          </a:p>
        </p:txBody>
      </p:sp>
      <p:sp>
        <p:nvSpPr>
          <p:cNvPr id="11" name="Shape 8"/>
          <p:cNvSpPr/>
          <p:nvPr/>
        </p:nvSpPr>
        <p:spPr>
          <a:xfrm>
            <a:off x="633055" y="4266248"/>
            <a:ext cx="406956" cy="406956"/>
          </a:xfrm>
          <a:prstGeom prst="roundRect">
            <a:avLst>
              <a:gd name="adj" fmla="val 18668"/>
            </a:avLst>
          </a:prstGeom>
          <a:solidFill>
            <a:srgbClr val="F7EDD4"/>
          </a:solidFill>
          <a:ln w="7620">
            <a:solidFill>
              <a:srgbClr val="DDD3BA"/>
            </a:solidFill>
            <a:prstDash val="solid"/>
          </a:ln>
        </p:spPr>
        <p:txBody>
          <a:bodyPr/>
          <a:lstStyle/>
          <a:p>
            <a:endParaRPr lang="it-IT"/>
          </a:p>
        </p:txBody>
      </p:sp>
      <p:pic>
        <p:nvPicPr>
          <p:cNvPr id="12" name="Image 1" descr="preencoded.png"/>
          <p:cNvPicPr>
            <a:picLocks noChangeAspect="1"/>
          </p:cNvPicPr>
          <p:nvPr/>
        </p:nvPicPr>
        <p:blipFill>
          <a:blip r:embed="rId4"/>
          <a:stretch>
            <a:fillRect/>
          </a:stretch>
        </p:blipFill>
        <p:spPr>
          <a:xfrm>
            <a:off x="700921" y="4300180"/>
            <a:ext cx="271224" cy="339090"/>
          </a:xfrm>
          <a:prstGeom prst="rect">
            <a:avLst/>
          </a:prstGeom>
        </p:spPr>
      </p:pic>
      <p:sp>
        <p:nvSpPr>
          <p:cNvPr id="13" name="Text 9"/>
          <p:cNvSpPr/>
          <p:nvPr/>
        </p:nvSpPr>
        <p:spPr>
          <a:xfrm>
            <a:off x="1740932" y="4288750"/>
            <a:ext cx="12256413" cy="361712"/>
          </a:xfrm>
          <a:prstGeom prst="rect">
            <a:avLst/>
          </a:prstGeom>
          <a:noFill/>
          <a:ln/>
        </p:spPr>
        <p:txBody>
          <a:bodyPr wrap="none" lIns="0" tIns="0" rIns="0" bIns="0" rtlCol="0" anchor="t"/>
          <a:lstStyle/>
          <a:p>
            <a:pPr marL="0" indent="0" algn="l">
              <a:lnSpc>
                <a:spcPts val="2800"/>
              </a:lnSpc>
              <a:buNone/>
            </a:pPr>
            <a:r>
              <a:rPr lang="en-US" sz="1750" dirty="0">
                <a:solidFill>
                  <a:srgbClr val="454240"/>
                </a:solidFill>
                <a:latin typeface="DM Sans" pitchFamily="34" charset="0"/>
                <a:ea typeface="DM Sans" pitchFamily="34" charset="-122"/>
                <a:cs typeface="DM Sans" pitchFamily="34" charset="-120"/>
              </a:rPr>
              <a:t>Piattaforma Dedicata </a:t>
            </a:r>
            <a:r>
              <a:rPr lang="en-US" sz="1750" u="sng" dirty="0">
                <a:solidFill>
                  <a:srgbClr val="F44444"/>
                </a:solidFill>
                <a:latin typeface="DM Sans" pitchFamily="34" charset="0"/>
                <a:ea typeface="DM Sans" pitchFamily="34" charset="-122"/>
                <a:cs typeface="DM Sans" pitchFamily="34" charset="-120"/>
                <a:hlinkClick r:id="rId5">
                  <a:extLst>
                    <a:ext uri="{A12FA001-AC4F-418D-AE19-62706E023703}">
                      <ahyp:hlinkClr xmlns:ahyp="http://schemas.microsoft.com/office/drawing/2018/hyperlinkcolor" val="tx"/>
                    </a:ext>
                  </a:extLst>
                </a:hlinkClick>
              </a:rPr>
              <a:t>https://lsg.giustizia.it/</a:t>
            </a:r>
            <a:endParaRPr lang="en-US" sz="1750" dirty="0"/>
          </a:p>
        </p:txBody>
      </p:sp>
      <p:sp>
        <p:nvSpPr>
          <p:cNvPr id="14" name="Text 10"/>
          <p:cNvSpPr/>
          <p:nvPr/>
        </p:nvSpPr>
        <p:spPr>
          <a:xfrm>
            <a:off x="1740932" y="4758928"/>
            <a:ext cx="12256413" cy="361712"/>
          </a:xfrm>
          <a:prstGeom prst="rect">
            <a:avLst/>
          </a:prstGeom>
          <a:noFill/>
          <a:ln/>
        </p:spPr>
        <p:txBody>
          <a:bodyPr wrap="none" lIns="0" tIns="0" rIns="0" bIns="0" rtlCol="0" anchor="t"/>
          <a:lstStyle/>
          <a:p>
            <a:pPr marL="0" indent="0" algn="l">
              <a:lnSpc>
                <a:spcPts val="2800"/>
              </a:lnSpc>
              <a:buNone/>
            </a:pPr>
            <a:r>
              <a:rPr lang="en-US" sz="1750" dirty="0">
                <a:solidFill>
                  <a:srgbClr val="454240"/>
                </a:solidFill>
                <a:latin typeface="DM Sans" pitchFamily="34" charset="0"/>
                <a:ea typeface="DM Sans" pitchFamily="34" charset="-122"/>
                <a:cs typeface="DM Sans" pitchFamily="34" charset="-120"/>
              </a:rPr>
              <a:t>presentarla, a pena di inammissibilità tramite portale dedicato autenticandosi con SPID, CNS o CIE</a:t>
            </a:r>
            <a:endParaRPr lang="en-US" sz="1750" dirty="0"/>
          </a:p>
        </p:txBody>
      </p:sp>
      <p:sp>
        <p:nvSpPr>
          <p:cNvPr id="15" name="Shape 11"/>
          <p:cNvSpPr/>
          <p:nvPr/>
        </p:nvSpPr>
        <p:spPr>
          <a:xfrm>
            <a:off x="1017151" y="5674400"/>
            <a:ext cx="542568" cy="22860"/>
          </a:xfrm>
          <a:prstGeom prst="roundRect">
            <a:avLst>
              <a:gd name="adj" fmla="val 332326"/>
            </a:avLst>
          </a:prstGeom>
          <a:solidFill>
            <a:srgbClr val="DDD3BA"/>
          </a:solidFill>
          <a:ln/>
        </p:spPr>
        <p:txBody>
          <a:bodyPr/>
          <a:lstStyle/>
          <a:p>
            <a:endParaRPr lang="it-IT"/>
          </a:p>
        </p:txBody>
      </p:sp>
      <p:sp>
        <p:nvSpPr>
          <p:cNvPr id="16" name="Shape 12"/>
          <p:cNvSpPr/>
          <p:nvPr/>
        </p:nvSpPr>
        <p:spPr>
          <a:xfrm>
            <a:off x="633055" y="5482352"/>
            <a:ext cx="406956" cy="406956"/>
          </a:xfrm>
          <a:prstGeom prst="roundRect">
            <a:avLst>
              <a:gd name="adj" fmla="val 18668"/>
            </a:avLst>
          </a:prstGeom>
          <a:solidFill>
            <a:srgbClr val="F7EDD4"/>
          </a:solidFill>
          <a:ln w="7620">
            <a:solidFill>
              <a:srgbClr val="DDD3BA"/>
            </a:solidFill>
            <a:prstDash val="solid"/>
          </a:ln>
        </p:spPr>
        <p:txBody>
          <a:bodyPr/>
          <a:lstStyle/>
          <a:p>
            <a:endParaRPr lang="it-IT"/>
          </a:p>
        </p:txBody>
      </p:sp>
      <p:pic>
        <p:nvPicPr>
          <p:cNvPr id="17" name="Image 2" descr="preencoded.png"/>
          <p:cNvPicPr>
            <a:picLocks noChangeAspect="1"/>
          </p:cNvPicPr>
          <p:nvPr/>
        </p:nvPicPr>
        <p:blipFill>
          <a:blip r:embed="rId6"/>
          <a:stretch>
            <a:fillRect/>
          </a:stretch>
        </p:blipFill>
        <p:spPr>
          <a:xfrm>
            <a:off x="700921" y="5516285"/>
            <a:ext cx="271224" cy="339090"/>
          </a:xfrm>
          <a:prstGeom prst="rect">
            <a:avLst/>
          </a:prstGeom>
        </p:spPr>
      </p:pic>
      <p:sp>
        <p:nvSpPr>
          <p:cNvPr id="18" name="Text 13"/>
          <p:cNvSpPr/>
          <p:nvPr/>
        </p:nvSpPr>
        <p:spPr>
          <a:xfrm>
            <a:off x="1740932" y="5504855"/>
            <a:ext cx="12256413" cy="361712"/>
          </a:xfrm>
          <a:prstGeom prst="rect">
            <a:avLst/>
          </a:prstGeom>
          <a:noFill/>
          <a:ln/>
        </p:spPr>
        <p:txBody>
          <a:bodyPr wrap="none" lIns="0" tIns="0" rIns="0" bIns="0" rtlCol="0" anchor="t"/>
          <a:lstStyle/>
          <a:p>
            <a:pPr marL="0" indent="0" algn="l">
              <a:lnSpc>
                <a:spcPts val="2800"/>
              </a:lnSpc>
              <a:buNone/>
            </a:pPr>
            <a:r>
              <a:rPr lang="en-US" sz="1750" dirty="0">
                <a:solidFill>
                  <a:srgbClr val="454240"/>
                </a:solidFill>
                <a:latin typeface="DM Sans" pitchFamily="34" charset="0"/>
                <a:ea typeface="DM Sans" pitchFamily="34" charset="-122"/>
                <a:cs typeface="DM Sans" pitchFamily="34" charset="-120"/>
              </a:rPr>
              <a:t>Verifica Ministeriale</a:t>
            </a:r>
            <a:endParaRPr lang="en-US" sz="1750" dirty="0"/>
          </a:p>
        </p:txBody>
      </p:sp>
      <p:sp>
        <p:nvSpPr>
          <p:cNvPr id="19" name="Text 14"/>
          <p:cNvSpPr/>
          <p:nvPr/>
        </p:nvSpPr>
        <p:spPr>
          <a:xfrm>
            <a:off x="1740932" y="5975033"/>
            <a:ext cx="12256413" cy="361712"/>
          </a:xfrm>
          <a:prstGeom prst="rect">
            <a:avLst/>
          </a:prstGeom>
          <a:noFill/>
          <a:ln/>
        </p:spPr>
        <p:txBody>
          <a:bodyPr wrap="none" lIns="0" tIns="0" rIns="0" bIns="0" rtlCol="0" anchor="t"/>
          <a:lstStyle/>
          <a:p>
            <a:pPr marL="0" indent="0" algn="l">
              <a:lnSpc>
                <a:spcPts val="2800"/>
              </a:lnSpc>
              <a:buNone/>
            </a:pPr>
            <a:r>
              <a:rPr lang="en-US" sz="1750" dirty="0">
                <a:solidFill>
                  <a:srgbClr val="454240"/>
                </a:solidFill>
                <a:latin typeface="DM Sans" pitchFamily="34" charset="0"/>
                <a:ea typeface="DM Sans" pitchFamily="34" charset="-122"/>
                <a:cs typeface="DM Sans" pitchFamily="34" charset="-120"/>
              </a:rPr>
              <a:t>Il Ministero effettua le verifiche necessarie e comunica l'importo spettante </a:t>
            </a:r>
            <a:r>
              <a:rPr lang="en-US" sz="1750" b="1" dirty="0">
                <a:solidFill>
                  <a:srgbClr val="F44444"/>
                </a:solidFill>
                <a:latin typeface="DM Sans" pitchFamily="34" charset="0"/>
                <a:ea typeface="DM Sans" pitchFamily="34" charset="-122"/>
                <a:cs typeface="DM Sans" pitchFamily="34" charset="-120"/>
              </a:rPr>
              <a:t>entro il 30 aprile</a:t>
            </a:r>
            <a:endParaRPr lang="en-US" sz="1750" dirty="0"/>
          </a:p>
        </p:txBody>
      </p:sp>
      <p:sp>
        <p:nvSpPr>
          <p:cNvPr id="20" name="Shape 15"/>
          <p:cNvSpPr/>
          <p:nvPr/>
        </p:nvSpPr>
        <p:spPr>
          <a:xfrm>
            <a:off x="1017151" y="6890504"/>
            <a:ext cx="542568" cy="22860"/>
          </a:xfrm>
          <a:prstGeom prst="roundRect">
            <a:avLst>
              <a:gd name="adj" fmla="val 332326"/>
            </a:avLst>
          </a:prstGeom>
          <a:solidFill>
            <a:srgbClr val="DDD3BA"/>
          </a:solidFill>
          <a:ln/>
        </p:spPr>
        <p:txBody>
          <a:bodyPr/>
          <a:lstStyle/>
          <a:p>
            <a:endParaRPr lang="it-IT"/>
          </a:p>
        </p:txBody>
      </p:sp>
      <p:sp>
        <p:nvSpPr>
          <p:cNvPr id="21" name="Shape 16"/>
          <p:cNvSpPr/>
          <p:nvPr/>
        </p:nvSpPr>
        <p:spPr>
          <a:xfrm>
            <a:off x="633055" y="6698456"/>
            <a:ext cx="406956" cy="406956"/>
          </a:xfrm>
          <a:prstGeom prst="roundRect">
            <a:avLst>
              <a:gd name="adj" fmla="val 18668"/>
            </a:avLst>
          </a:prstGeom>
          <a:solidFill>
            <a:srgbClr val="F7EDD4"/>
          </a:solidFill>
          <a:ln w="7620">
            <a:solidFill>
              <a:srgbClr val="DDD3BA"/>
            </a:solidFill>
            <a:prstDash val="solid"/>
          </a:ln>
        </p:spPr>
        <p:txBody>
          <a:bodyPr/>
          <a:lstStyle/>
          <a:p>
            <a:endParaRPr lang="it-IT"/>
          </a:p>
        </p:txBody>
      </p:sp>
      <p:pic>
        <p:nvPicPr>
          <p:cNvPr id="22" name="Image 3" descr="preencoded.png"/>
          <p:cNvPicPr>
            <a:picLocks noChangeAspect="1"/>
          </p:cNvPicPr>
          <p:nvPr/>
        </p:nvPicPr>
        <p:blipFill>
          <a:blip r:embed="rId7"/>
          <a:stretch>
            <a:fillRect/>
          </a:stretch>
        </p:blipFill>
        <p:spPr>
          <a:xfrm>
            <a:off x="700921" y="6732389"/>
            <a:ext cx="271224" cy="339090"/>
          </a:xfrm>
          <a:prstGeom prst="rect">
            <a:avLst/>
          </a:prstGeom>
        </p:spPr>
      </p:pic>
      <p:sp>
        <p:nvSpPr>
          <p:cNvPr id="23" name="Text 17"/>
          <p:cNvSpPr/>
          <p:nvPr/>
        </p:nvSpPr>
        <p:spPr>
          <a:xfrm>
            <a:off x="1740932" y="6720959"/>
            <a:ext cx="12256413" cy="361712"/>
          </a:xfrm>
          <a:prstGeom prst="rect">
            <a:avLst/>
          </a:prstGeom>
          <a:noFill/>
          <a:ln/>
        </p:spPr>
        <p:txBody>
          <a:bodyPr wrap="none" lIns="0" tIns="0" rIns="0" bIns="0" rtlCol="0" anchor="t"/>
          <a:lstStyle/>
          <a:p>
            <a:pPr marL="0" indent="0" algn="l">
              <a:lnSpc>
                <a:spcPts val="2800"/>
              </a:lnSpc>
              <a:buNone/>
            </a:pPr>
            <a:r>
              <a:rPr lang="en-US" sz="1750" dirty="0">
                <a:solidFill>
                  <a:srgbClr val="454240"/>
                </a:solidFill>
                <a:latin typeface="DM Sans" pitchFamily="34" charset="0"/>
                <a:ea typeface="DM Sans" pitchFamily="34" charset="-122"/>
                <a:cs typeface="DM Sans" pitchFamily="34" charset="-120"/>
              </a:rPr>
              <a:t>Compensazione</a:t>
            </a:r>
            <a:endParaRPr lang="en-US" sz="1750" dirty="0"/>
          </a:p>
        </p:txBody>
      </p:sp>
      <p:sp>
        <p:nvSpPr>
          <p:cNvPr id="24" name="Text 18"/>
          <p:cNvSpPr/>
          <p:nvPr/>
        </p:nvSpPr>
        <p:spPr>
          <a:xfrm>
            <a:off x="1740932" y="7191137"/>
            <a:ext cx="12256413" cy="361712"/>
          </a:xfrm>
          <a:prstGeom prst="rect">
            <a:avLst/>
          </a:prstGeom>
          <a:noFill/>
          <a:ln/>
        </p:spPr>
        <p:txBody>
          <a:bodyPr wrap="none" lIns="0" tIns="0" rIns="0" bIns="0" rtlCol="0" anchor="t"/>
          <a:lstStyle/>
          <a:p>
            <a:pPr marL="0" indent="0" algn="l">
              <a:lnSpc>
                <a:spcPts val="2800"/>
              </a:lnSpc>
              <a:buNone/>
            </a:pPr>
            <a:r>
              <a:rPr lang="en-US" sz="1750" dirty="0">
                <a:solidFill>
                  <a:srgbClr val="454240"/>
                </a:solidFill>
                <a:latin typeface="DM Sans" pitchFamily="34" charset="0"/>
                <a:ea typeface="DM Sans" pitchFamily="34" charset="-122"/>
                <a:cs typeface="DM Sans" pitchFamily="34" charset="-120"/>
              </a:rPr>
              <a:t>Utilizzo del credito riconosciuto in compensazione tramite modello F24</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17113" y="563761"/>
            <a:ext cx="10145911" cy="640199"/>
          </a:xfrm>
          <a:prstGeom prst="rect">
            <a:avLst/>
          </a:prstGeom>
          <a:noFill/>
          <a:ln/>
        </p:spPr>
        <p:txBody>
          <a:bodyPr wrap="none" lIns="0" tIns="0" rIns="0" bIns="0" rtlCol="0" anchor="t"/>
          <a:lstStyle/>
          <a:p>
            <a:pPr marL="0" indent="0" algn="l">
              <a:lnSpc>
                <a:spcPts val="5000"/>
              </a:lnSpc>
              <a:buNone/>
            </a:pPr>
            <a:r>
              <a:rPr lang="en-US" sz="4000" b="1" dirty="0">
                <a:solidFill>
                  <a:srgbClr val="5C4E3D"/>
                </a:solidFill>
                <a:latin typeface="Libre Baskerville" pitchFamily="34" charset="0"/>
                <a:ea typeface="Libre Baskerville" pitchFamily="34" charset="-122"/>
                <a:cs typeface="Libre Baskerville" pitchFamily="34" charset="-120"/>
              </a:rPr>
              <a:t>Codici Tributo per la Compensazione</a:t>
            </a:r>
            <a:endParaRPr lang="en-US" sz="4000" dirty="0"/>
          </a:p>
        </p:txBody>
      </p:sp>
      <p:sp>
        <p:nvSpPr>
          <p:cNvPr id="3" name="Shape 1"/>
          <p:cNvSpPr/>
          <p:nvPr/>
        </p:nvSpPr>
        <p:spPr>
          <a:xfrm>
            <a:off x="717113" y="1511260"/>
            <a:ext cx="13196173" cy="6154579"/>
          </a:xfrm>
          <a:prstGeom prst="roundRect">
            <a:avLst>
              <a:gd name="adj" fmla="val 1398"/>
            </a:avLst>
          </a:prstGeom>
          <a:noFill/>
          <a:ln w="7620">
            <a:solidFill>
              <a:srgbClr val="000000">
                <a:alpha val="8000"/>
              </a:srgbClr>
            </a:solidFill>
            <a:prstDash val="solid"/>
          </a:ln>
        </p:spPr>
        <p:txBody>
          <a:bodyPr/>
          <a:lstStyle/>
          <a:p>
            <a:endParaRPr lang="it-IT"/>
          </a:p>
        </p:txBody>
      </p:sp>
      <p:sp>
        <p:nvSpPr>
          <p:cNvPr id="4" name="Shape 2"/>
          <p:cNvSpPr/>
          <p:nvPr/>
        </p:nvSpPr>
        <p:spPr>
          <a:xfrm>
            <a:off x="724733" y="1518880"/>
            <a:ext cx="13180933" cy="588764"/>
          </a:xfrm>
          <a:prstGeom prst="rect">
            <a:avLst/>
          </a:prstGeom>
          <a:solidFill>
            <a:srgbClr val="FFFFFF">
              <a:alpha val="4000"/>
            </a:srgbClr>
          </a:solidFill>
          <a:ln/>
        </p:spPr>
        <p:txBody>
          <a:bodyPr/>
          <a:lstStyle/>
          <a:p>
            <a:endParaRPr lang="it-IT"/>
          </a:p>
        </p:txBody>
      </p:sp>
      <p:sp>
        <p:nvSpPr>
          <p:cNvPr id="5" name="Text 3"/>
          <p:cNvSpPr/>
          <p:nvPr/>
        </p:nvSpPr>
        <p:spPr>
          <a:xfrm>
            <a:off x="929640" y="1649373"/>
            <a:ext cx="3981093" cy="327779"/>
          </a:xfrm>
          <a:prstGeom prst="rect">
            <a:avLst/>
          </a:prstGeom>
          <a:noFill/>
          <a:ln/>
        </p:spPr>
        <p:txBody>
          <a:bodyPr wrap="non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Codice</a:t>
            </a:r>
            <a:endParaRPr lang="en-US" sz="1600" dirty="0"/>
          </a:p>
        </p:txBody>
      </p:sp>
      <p:sp>
        <p:nvSpPr>
          <p:cNvPr id="6" name="Text 4"/>
          <p:cNvSpPr/>
          <p:nvPr/>
        </p:nvSpPr>
        <p:spPr>
          <a:xfrm>
            <a:off x="5327928" y="1649373"/>
            <a:ext cx="3975973" cy="327779"/>
          </a:xfrm>
          <a:prstGeom prst="rect">
            <a:avLst/>
          </a:prstGeom>
          <a:noFill/>
          <a:ln/>
        </p:spPr>
        <p:txBody>
          <a:bodyPr wrap="non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Descrizione</a:t>
            </a:r>
            <a:endParaRPr lang="en-US" sz="1600" dirty="0"/>
          </a:p>
        </p:txBody>
      </p:sp>
      <p:sp>
        <p:nvSpPr>
          <p:cNvPr id="7" name="Text 5"/>
          <p:cNvSpPr/>
          <p:nvPr/>
        </p:nvSpPr>
        <p:spPr>
          <a:xfrm>
            <a:off x="9721096" y="1649373"/>
            <a:ext cx="3979783" cy="327779"/>
          </a:xfrm>
          <a:prstGeom prst="rect">
            <a:avLst/>
          </a:prstGeom>
          <a:noFill/>
          <a:ln/>
        </p:spPr>
        <p:txBody>
          <a:bodyPr wrap="non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Utilizzo</a:t>
            </a:r>
            <a:endParaRPr lang="en-US" sz="1600" dirty="0"/>
          </a:p>
        </p:txBody>
      </p:sp>
      <p:sp>
        <p:nvSpPr>
          <p:cNvPr id="8" name="Shape 6"/>
          <p:cNvSpPr/>
          <p:nvPr/>
        </p:nvSpPr>
        <p:spPr>
          <a:xfrm>
            <a:off x="724733" y="2107644"/>
            <a:ext cx="13180933" cy="1490067"/>
          </a:xfrm>
          <a:prstGeom prst="rect">
            <a:avLst/>
          </a:prstGeom>
          <a:solidFill>
            <a:srgbClr val="000000">
              <a:alpha val="4000"/>
            </a:srgbClr>
          </a:solidFill>
          <a:ln/>
        </p:spPr>
        <p:txBody>
          <a:bodyPr/>
          <a:lstStyle/>
          <a:p>
            <a:endParaRPr lang="it-IT"/>
          </a:p>
        </p:txBody>
      </p:sp>
      <p:sp>
        <p:nvSpPr>
          <p:cNvPr id="9" name="Text 7"/>
          <p:cNvSpPr/>
          <p:nvPr/>
        </p:nvSpPr>
        <p:spPr>
          <a:xfrm>
            <a:off x="929640" y="2238137"/>
            <a:ext cx="3981093" cy="409694"/>
          </a:xfrm>
          <a:prstGeom prst="rect">
            <a:avLst/>
          </a:prstGeom>
          <a:noFill/>
          <a:ln/>
        </p:spPr>
        <p:txBody>
          <a:bodyPr wrap="none" lIns="0" tIns="0" rIns="0" bIns="0" rtlCol="0" anchor="t"/>
          <a:lstStyle/>
          <a:p>
            <a:pPr marL="0" indent="0" algn="l">
              <a:lnSpc>
                <a:spcPts val="3200"/>
              </a:lnSpc>
              <a:buNone/>
            </a:pPr>
            <a:r>
              <a:rPr lang="en-US" sz="2000" dirty="0">
                <a:solidFill>
                  <a:srgbClr val="454240"/>
                </a:solidFill>
                <a:latin typeface="DM Sans" pitchFamily="34" charset="0"/>
                <a:ea typeface="DM Sans" pitchFamily="34" charset="-122"/>
                <a:cs typeface="DM Sans" pitchFamily="34" charset="-120"/>
              </a:rPr>
              <a:t>7067</a:t>
            </a:r>
            <a:endParaRPr lang="en-US" sz="2000" dirty="0"/>
          </a:p>
        </p:txBody>
      </p:sp>
      <p:sp>
        <p:nvSpPr>
          <p:cNvPr id="10" name="Text 8"/>
          <p:cNvSpPr/>
          <p:nvPr/>
        </p:nvSpPr>
        <p:spPr>
          <a:xfrm>
            <a:off x="5327928" y="2238137"/>
            <a:ext cx="3975973" cy="1229082"/>
          </a:xfrm>
          <a:prstGeom prst="rect">
            <a:avLst/>
          </a:prstGeom>
          <a:noFill/>
          <a:ln/>
        </p:spPr>
        <p:txBody>
          <a:bodyPr wrap="square" lIns="0" tIns="0" rIns="0" bIns="0" rtlCol="0" anchor="t"/>
          <a:lstStyle/>
          <a:p>
            <a:pPr marL="0" indent="0" algn="l">
              <a:lnSpc>
                <a:spcPts val="3200"/>
              </a:lnSpc>
              <a:buNone/>
            </a:pPr>
            <a:r>
              <a:rPr lang="en-US" sz="2000" dirty="0">
                <a:solidFill>
                  <a:srgbClr val="454240"/>
                </a:solidFill>
                <a:latin typeface="DM Sans" pitchFamily="34" charset="0"/>
                <a:ea typeface="DM Sans" pitchFamily="34" charset="-122"/>
                <a:cs typeface="DM Sans" pitchFamily="34" charset="-120"/>
              </a:rPr>
              <a:t>Credito d'imposta – Incentivi fiscali mediazione civile e commerciale</a:t>
            </a:r>
            <a:endParaRPr lang="en-US" sz="2000" dirty="0"/>
          </a:p>
        </p:txBody>
      </p:sp>
      <p:sp>
        <p:nvSpPr>
          <p:cNvPr id="11" name="Text 9"/>
          <p:cNvSpPr/>
          <p:nvPr/>
        </p:nvSpPr>
        <p:spPr>
          <a:xfrm>
            <a:off x="9721096" y="2238137"/>
            <a:ext cx="3979783" cy="819388"/>
          </a:xfrm>
          <a:prstGeom prst="rect">
            <a:avLst/>
          </a:prstGeom>
          <a:noFill/>
          <a:ln/>
        </p:spPr>
        <p:txBody>
          <a:bodyPr wrap="square" lIns="0" tIns="0" rIns="0" bIns="0" rtlCol="0" anchor="t"/>
          <a:lstStyle/>
          <a:p>
            <a:pPr marL="0" indent="0" algn="l">
              <a:lnSpc>
                <a:spcPts val="3200"/>
              </a:lnSpc>
              <a:buNone/>
            </a:pPr>
            <a:r>
              <a:rPr lang="en-US" sz="2000" b="1" dirty="0">
                <a:solidFill>
                  <a:srgbClr val="454240"/>
                </a:solidFill>
                <a:latin typeface="DM Sans" pitchFamily="34" charset="0"/>
                <a:ea typeface="DM Sans" pitchFamily="34" charset="-122"/>
                <a:cs typeface="DM Sans" pitchFamily="34" charset="-120"/>
              </a:rPr>
              <a:t>Indennità ODM e compenso avvocato (PARTE)</a:t>
            </a:r>
            <a:endParaRPr lang="en-US" sz="2000" dirty="0"/>
          </a:p>
        </p:txBody>
      </p:sp>
      <p:sp>
        <p:nvSpPr>
          <p:cNvPr id="12" name="Shape 10"/>
          <p:cNvSpPr/>
          <p:nvPr/>
        </p:nvSpPr>
        <p:spPr>
          <a:xfrm>
            <a:off x="724733" y="3597712"/>
            <a:ext cx="13180933" cy="1490067"/>
          </a:xfrm>
          <a:prstGeom prst="rect">
            <a:avLst/>
          </a:prstGeom>
          <a:solidFill>
            <a:srgbClr val="FFFFFF">
              <a:alpha val="4000"/>
            </a:srgbClr>
          </a:solidFill>
          <a:ln/>
        </p:spPr>
        <p:txBody>
          <a:bodyPr/>
          <a:lstStyle/>
          <a:p>
            <a:endParaRPr lang="it-IT"/>
          </a:p>
        </p:txBody>
      </p:sp>
      <p:sp>
        <p:nvSpPr>
          <p:cNvPr id="13" name="Text 11"/>
          <p:cNvSpPr/>
          <p:nvPr/>
        </p:nvSpPr>
        <p:spPr>
          <a:xfrm>
            <a:off x="929640" y="3728204"/>
            <a:ext cx="3981093" cy="409694"/>
          </a:xfrm>
          <a:prstGeom prst="rect">
            <a:avLst/>
          </a:prstGeom>
          <a:noFill/>
          <a:ln/>
        </p:spPr>
        <p:txBody>
          <a:bodyPr wrap="none" lIns="0" tIns="0" rIns="0" bIns="0" rtlCol="0" anchor="t"/>
          <a:lstStyle/>
          <a:p>
            <a:pPr marL="0" indent="0" algn="l">
              <a:lnSpc>
                <a:spcPts val="3200"/>
              </a:lnSpc>
              <a:buNone/>
            </a:pPr>
            <a:r>
              <a:rPr lang="en-US" sz="2000" dirty="0">
                <a:solidFill>
                  <a:srgbClr val="454240"/>
                </a:solidFill>
                <a:latin typeface="DM Sans" pitchFamily="34" charset="0"/>
                <a:ea typeface="DM Sans" pitchFamily="34" charset="-122"/>
                <a:cs typeface="DM Sans" pitchFamily="34" charset="-120"/>
              </a:rPr>
              <a:t>7068</a:t>
            </a:r>
            <a:endParaRPr lang="en-US" sz="2000" dirty="0"/>
          </a:p>
        </p:txBody>
      </p:sp>
      <p:sp>
        <p:nvSpPr>
          <p:cNvPr id="14" name="Text 12"/>
          <p:cNvSpPr/>
          <p:nvPr/>
        </p:nvSpPr>
        <p:spPr>
          <a:xfrm>
            <a:off x="5327928" y="3728204"/>
            <a:ext cx="3975973" cy="1229082"/>
          </a:xfrm>
          <a:prstGeom prst="rect">
            <a:avLst/>
          </a:prstGeom>
          <a:noFill/>
          <a:ln/>
        </p:spPr>
        <p:txBody>
          <a:bodyPr wrap="square" lIns="0" tIns="0" rIns="0" bIns="0" rtlCol="0" anchor="t"/>
          <a:lstStyle/>
          <a:p>
            <a:pPr marL="0" indent="0" algn="l">
              <a:lnSpc>
                <a:spcPts val="3200"/>
              </a:lnSpc>
              <a:buNone/>
            </a:pPr>
            <a:r>
              <a:rPr lang="en-US" sz="2000" dirty="0">
                <a:solidFill>
                  <a:srgbClr val="454240"/>
                </a:solidFill>
                <a:latin typeface="DM Sans" pitchFamily="34" charset="0"/>
                <a:ea typeface="DM Sans" pitchFamily="34" charset="-122"/>
                <a:cs typeface="DM Sans" pitchFamily="34" charset="-120"/>
              </a:rPr>
              <a:t>Credito d'imposta – Incentivi fiscali mediazione civile e commerciale</a:t>
            </a:r>
            <a:endParaRPr lang="en-US" sz="2000" dirty="0"/>
          </a:p>
        </p:txBody>
      </p:sp>
      <p:sp>
        <p:nvSpPr>
          <p:cNvPr id="15" name="Text 13"/>
          <p:cNvSpPr/>
          <p:nvPr/>
        </p:nvSpPr>
        <p:spPr>
          <a:xfrm>
            <a:off x="9721096" y="3728204"/>
            <a:ext cx="3979783" cy="409694"/>
          </a:xfrm>
          <a:prstGeom prst="rect">
            <a:avLst/>
          </a:prstGeom>
          <a:noFill/>
          <a:ln/>
        </p:spPr>
        <p:txBody>
          <a:bodyPr wrap="none" lIns="0" tIns="0" rIns="0" bIns="0" rtlCol="0" anchor="t"/>
          <a:lstStyle/>
          <a:p>
            <a:pPr marL="0" indent="0" algn="l">
              <a:lnSpc>
                <a:spcPts val="3200"/>
              </a:lnSpc>
              <a:buNone/>
            </a:pPr>
            <a:r>
              <a:rPr lang="en-US" sz="2000" b="1" dirty="0">
                <a:solidFill>
                  <a:srgbClr val="454240"/>
                </a:solidFill>
                <a:latin typeface="DM Sans" pitchFamily="34" charset="0"/>
                <a:ea typeface="DM Sans" pitchFamily="34" charset="-122"/>
                <a:cs typeface="DM Sans" pitchFamily="34" charset="-120"/>
              </a:rPr>
              <a:t>Contributo unificato(PARTE)</a:t>
            </a:r>
            <a:endParaRPr lang="en-US" sz="2000" dirty="0"/>
          </a:p>
        </p:txBody>
      </p:sp>
      <p:sp>
        <p:nvSpPr>
          <p:cNvPr id="16" name="Shape 14"/>
          <p:cNvSpPr/>
          <p:nvPr/>
        </p:nvSpPr>
        <p:spPr>
          <a:xfrm>
            <a:off x="724733" y="5087779"/>
            <a:ext cx="13180933" cy="1490067"/>
          </a:xfrm>
          <a:prstGeom prst="rect">
            <a:avLst/>
          </a:prstGeom>
          <a:solidFill>
            <a:srgbClr val="000000">
              <a:alpha val="4000"/>
            </a:srgbClr>
          </a:solidFill>
          <a:ln/>
        </p:spPr>
        <p:txBody>
          <a:bodyPr/>
          <a:lstStyle/>
          <a:p>
            <a:endParaRPr lang="it-IT"/>
          </a:p>
        </p:txBody>
      </p:sp>
      <p:sp>
        <p:nvSpPr>
          <p:cNvPr id="17" name="Text 15"/>
          <p:cNvSpPr/>
          <p:nvPr/>
        </p:nvSpPr>
        <p:spPr>
          <a:xfrm>
            <a:off x="929640" y="5218271"/>
            <a:ext cx="3981093" cy="409694"/>
          </a:xfrm>
          <a:prstGeom prst="rect">
            <a:avLst/>
          </a:prstGeom>
          <a:noFill/>
          <a:ln/>
        </p:spPr>
        <p:txBody>
          <a:bodyPr wrap="none" lIns="0" tIns="0" rIns="0" bIns="0" rtlCol="0" anchor="t"/>
          <a:lstStyle/>
          <a:p>
            <a:pPr marL="0" indent="0" algn="l">
              <a:lnSpc>
                <a:spcPts val="3200"/>
              </a:lnSpc>
              <a:buNone/>
            </a:pPr>
            <a:r>
              <a:rPr lang="en-US" sz="2000" dirty="0">
                <a:solidFill>
                  <a:srgbClr val="454240"/>
                </a:solidFill>
                <a:latin typeface="DM Sans" pitchFamily="34" charset="0"/>
                <a:ea typeface="DM Sans" pitchFamily="34" charset="-122"/>
                <a:cs typeface="DM Sans" pitchFamily="34" charset="-120"/>
              </a:rPr>
              <a:t>7069</a:t>
            </a:r>
            <a:endParaRPr lang="en-US" sz="2000" dirty="0"/>
          </a:p>
        </p:txBody>
      </p:sp>
      <p:sp>
        <p:nvSpPr>
          <p:cNvPr id="18" name="Text 16"/>
          <p:cNvSpPr/>
          <p:nvPr/>
        </p:nvSpPr>
        <p:spPr>
          <a:xfrm>
            <a:off x="5327928" y="5218271"/>
            <a:ext cx="3975973" cy="1229082"/>
          </a:xfrm>
          <a:prstGeom prst="rect">
            <a:avLst/>
          </a:prstGeom>
          <a:noFill/>
          <a:ln/>
        </p:spPr>
        <p:txBody>
          <a:bodyPr wrap="square" lIns="0" tIns="0" rIns="0" bIns="0" rtlCol="0" anchor="t"/>
          <a:lstStyle/>
          <a:p>
            <a:pPr marL="0" indent="0" algn="l">
              <a:lnSpc>
                <a:spcPts val="3200"/>
              </a:lnSpc>
              <a:buNone/>
            </a:pPr>
            <a:r>
              <a:rPr lang="en-US" sz="2000" dirty="0">
                <a:solidFill>
                  <a:srgbClr val="454240"/>
                </a:solidFill>
                <a:latin typeface="DM Sans" pitchFamily="34" charset="0"/>
                <a:ea typeface="DM Sans" pitchFamily="34" charset="-122"/>
                <a:cs typeface="DM Sans" pitchFamily="34" charset="-120"/>
              </a:rPr>
              <a:t>Credito d'imposta – Incentivi fiscali mediazione civile e commerciale</a:t>
            </a:r>
            <a:endParaRPr lang="en-US" sz="2000" dirty="0"/>
          </a:p>
        </p:txBody>
      </p:sp>
      <p:sp>
        <p:nvSpPr>
          <p:cNvPr id="19" name="Text 17"/>
          <p:cNvSpPr/>
          <p:nvPr/>
        </p:nvSpPr>
        <p:spPr>
          <a:xfrm>
            <a:off x="9721096" y="5218271"/>
            <a:ext cx="3979783" cy="409694"/>
          </a:xfrm>
          <a:prstGeom prst="rect">
            <a:avLst/>
          </a:prstGeom>
          <a:noFill/>
          <a:ln/>
        </p:spPr>
        <p:txBody>
          <a:bodyPr wrap="none" lIns="0" tIns="0" rIns="0" bIns="0" rtlCol="0" anchor="t"/>
          <a:lstStyle/>
          <a:p>
            <a:pPr marL="0" indent="0" algn="l">
              <a:lnSpc>
                <a:spcPts val="3200"/>
              </a:lnSpc>
              <a:buNone/>
            </a:pPr>
            <a:r>
              <a:rPr lang="en-US" sz="2000" b="1" dirty="0">
                <a:solidFill>
                  <a:srgbClr val="454240"/>
                </a:solidFill>
                <a:latin typeface="DM Sans" pitchFamily="34" charset="0"/>
                <a:ea typeface="DM Sans" pitchFamily="34" charset="-122"/>
                <a:cs typeface="DM Sans" pitchFamily="34" charset="-120"/>
              </a:rPr>
              <a:t>ODM (Organismi di Mediazione)</a:t>
            </a:r>
            <a:endParaRPr lang="en-US" sz="2000" dirty="0"/>
          </a:p>
        </p:txBody>
      </p:sp>
      <p:sp>
        <p:nvSpPr>
          <p:cNvPr id="20" name="Shape 18"/>
          <p:cNvSpPr/>
          <p:nvPr/>
        </p:nvSpPr>
        <p:spPr>
          <a:xfrm>
            <a:off x="724733" y="6577846"/>
            <a:ext cx="13180933" cy="1080373"/>
          </a:xfrm>
          <a:prstGeom prst="rect">
            <a:avLst/>
          </a:prstGeom>
          <a:solidFill>
            <a:srgbClr val="FFFFFF">
              <a:alpha val="4000"/>
            </a:srgbClr>
          </a:solidFill>
          <a:ln/>
        </p:spPr>
        <p:txBody>
          <a:bodyPr/>
          <a:lstStyle/>
          <a:p>
            <a:endParaRPr lang="it-IT"/>
          </a:p>
        </p:txBody>
      </p:sp>
      <p:sp>
        <p:nvSpPr>
          <p:cNvPr id="21" name="Text 19"/>
          <p:cNvSpPr/>
          <p:nvPr/>
        </p:nvSpPr>
        <p:spPr>
          <a:xfrm>
            <a:off x="929640" y="6708338"/>
            <a:ext cx="3981093" cy="409694"/>
          </a:xfrm>
          <a:prstGeom prst="rect">
            <a:avLst/>
          </a:prstGeom>
          <a:noFill/>
          <a:ln/>
        </p:spPr>
        <p:txBody>
          <a:bodyPr wrap="none" lIns="0" tIns="0" rIns="0" bIns="0" rtlCol="0" anchor="t"/>
          <a:lstStyle/>
          <a:p>
            <a:pPr marL="0" indent="0" algn="l">
              <a:lnSpc>
                <a:spcPts val="3200"/>
              </a:lnSpc>
              <a:buNone/>
            </a:pPr>
            <a:r>
              <a:rPr lang="en-US" sz="2000" dirty="0">
                <a:solidFill>
                  <a:srgbClr val="454240"/>
                </a:solidFill>
                <a:latin typeface="DM Sans" pitchFamily="34" charset="0"/>
                <a:ea typeface="DM Sans" pitchFamily="34" charset="-122"/>
                <a:cs typeface="DM Sans" pitchFamily="34" charset="-120"/>
              </a:rPr>
              <a:t>7070</a:t>
            </a:r>
            <a:endParaRPr lang="en-US" sz="2000" dirty="0"/>
          </a:p>
        </p:txBody>
      </p:sp>
      <p:sp>
        <p:nvSpPr>
          <p:cNvPr id="22" name="Text 20"/>
          <p:cNvSpPr/>
          <p:nvPr/>
        </p:nvSpPr>
        <p:spPr>
          <a:xfrm>
            <a:off x="5327928" y="6708338"/>
            <a:ext cx="3975973" cy="819388"/>
          </a:xfrm>
          <a:prstGeom prst="rect">
            <a:avLst/>
          </a:prstGeom>
          <a:noFill/>
          <a:ln/>
        </p:spPr>
        <p:txBody>
          <a:bodyPr wrap="square" lIns="0" tIns="0" rIns="0" bIns="0" rtlCol="0" anchor="t"/>
          <a:lstStyle/>
          <a:p>
            <a:pPr marL="0" indent="0" algn="l">
              <a:lnSpc>
                <a:spcPts val="3200"/>
              </a:lnSpc>
              <a:buNone/>
            </a:pPr>
            <a:r>
              <a:rPr lang="en-US" sz="2000" dirty="0">
                <a:solidFill>
                  <a:srgbClr val="454240"/>
                </a:solidFill>
                <a:latin typeface="DM Sans" pitchFamily="34" charset="0"/>
                <a:ea typeface="DM Sans" pitchFamily="34" charset="-122"/>
                <a:cs typeface="DM Sans" pitchFamily="34" charset="-120"/>
              </a:rPr>
              <a:t>Credito d'imposta - patrocinio a spese dello Stato</a:t>
            </a:r>
            <a:endParaRPr lang="en-US" sz="2000" dirty="0"/>
          </a:p>
        </p:txBody>
      </p:sp>
      <p:sp>
        <p:nvSpPr>
          <p:cNvPr id="23" name="Text 21"/>
          <p:cNvSpPr/>
          <p:nvPr/>
        </p:nvSpPr>
        <p:spPr>
          <a:xfrm>
            <a:off x="9721096" y="6708338"/>
            <a:ext cx="3979783" cy="819388"/>
          </a:xfrm>
          <a:prstGeom prst="rect">
            <a:avLst/>
          </a:prstGeom>
          <a:noFill/>
          <a:ln/>
        </p:spPr>
        <p:txBody>
          <a:bodyPr wrap="square" lIns="0" tIns="0" rIns="0" bIns="0" rtlCol="0" anchor="t"/>
          <a:lstStyle/>
          <a:p>
            <a:pPr marL="0" indent="0" algn="l">
              <a:lnSpc>
                <a:spcPts val="3200"/>
              </a:lnSpc>
              <a:buNone/>
            </a:pPr>
            <a:r>
              <a:rPr lang="en-US" sz="2000" b="1" dirty="0">
                <a:solidFill>
                  <a:srgbClr val="454240"/>
                </a:solidFill>
                <a:latin typeface="DM Sans" pitchFamily="34" charset="0"/>
                <a:ea typeface="DM Sans" pitchFamily="34" charset="-122"/>
                <a:cs typeface="DM Sans" pitchFamily="34" charset="-120"/>
              </a:rPr>
              <a:t>Mediazione civile e negoziazione assistita(LEGALE)</a:t>
            </a:r>
            <a:endParaRPr lang="en-US"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689491" y="541734"/>
            <a:ext cx="12983766" cy="615672"/>
          </a:xfrm>
          <a:prstGeom prst="rect">
            <a:avLst/>
          </a:prstGeom>
          <a:noFill/>
          <a:ln/>
        </p:spPr>
        <p:txBody>
          <a:bodyPr wrap="none" lIns="0" tIns="0" rIns="0" bIns="0" rtlCol="0" anchor="t"/>
          <a:lstStyle/>
          <a:p>
            <a:pPr marL="0" indent="0" algn="l">
              <a:lnSpc>
                <a:spcPts val="4800"/>
              </a:lnSpc>
              <a:buNone/>
            </a:pPr>
            <a:r>
              <a:rPr lang="en-US" sz="3850" b="1" dirty="0">
                <a:solidFill>
                  <a:srgbClr val="5C4E3D"/>
                </a:solidFill>
                <a:latin typeface="Libre Baskerville" pitchFamily="34" charset="0"/>
                <a:ea typeface="Libre Baskerville" pitchFamily="34" charset="-122"/>
                <a:cs typeface="Libre Baskerville" pitchFamily="34" charset="-120"/>
              </a:rPr>
              <a:t>Crediti d'Imposta: Indicazione nelle Dichiarazioni</a:t>
            </a:r>
            <a:endParaRPr lang="en-US" sz="3850" dirty="0"/>
          </a:p>
        </p:txBody>
      </p:sp>
      <p:pic>
        <p:nvPicPr>
          <p:cNvPr id="3" name="Image 0" descr="preencoded.png"/>
          <p:cNvPicPr>
            <a:picLocks noChangeAspect="1"/>
          </p:cNvPicPr>
          <p:nvPr/>
        </p:nvPicPr>
        <p:blipFill>
          <a:blip r:embed="rId3"/>
          <a:stretch>
            <a:fillRect/>
          </a:stretch>
        </p:blipFill>
        <p:spPr>
          <a:xfrm>
            <a:off x="689491" y="1551384"/>
            <a:ext cx="4252913" cy="2628424"/>
          </a:xfrm>
          <a:prstGeom prst="rect">
            <a:avLst/>
          </a:prstGeom>
        </p:spPr>
      </p:pic>
      <p:sp>
        <p:nvSpPr>
          <p:cNvPr id="4" name="Text 1"/>
          <p:cNvSpPr/>
          <p:nvPr/>
        </p:nvSpPr>
        <p:spPr>
          <a:xfrm>
            <a:off x="689491" y="4426029"/>
            <a:ext cx="4252913" cy="394097"/>
          </a:xfrm>
          <a:prstGeom prst="rect">
            <a:avLst/>
          </a:prstGeom>
          <a:noFill/>
          <a:ln/>
        </p:spPr>
        <p:txBody>
          <a:bodyPr wrap="none" lIns="0" tIns="0" rIns="0" bIns="0" rtlCol="0" anchor="t"/>
          <a:lstStyle/>
          <a:p>
            <a:pPr marL="0" indent="0" algn="l">
              <a:lnSpc>
                <a:spcPts val="3100"/>
              </a:lnSpc>
              <a:buNone/>
            </a:pPr>
            <a:r>
              <a:rPr lang="en-US" sz="1900" b="1" dirty="0">
                <a:solidFill>
                  <a:srgbClr val="454240"/>
                </a:solidFill>
                <a:latin typeface="DM Sans" pitchFamily="34" charset="0"/>
                <a:ea typeface="DM Sans" pitchFamily="34" charset="-122"/>
                <a:cs typeface="DM Sans" pitchFamily="34" charset="-120"/>
              </a:rPr>
              <a:t>Modello 730/2025</a:t>
            </a:r>
            <a:endParaRPr lang="en-US" sz="1900" dirty="0"/>
          </a:p>
        </p:txBody>
      </p:sp>
      <p:sp>
        <p:nvSpPr>
          <p:cNvPr id="5" name="Text 2"/>
          <p:cNvSpPr/>
          <p:nvPr/>
        </p:nvSpPr>
        <p:spPr>
          <a:xfrm>
            <a:off x="689491" y="4938236"/>
            <a:ext cx="4252913" cy="2758678"/>
          </a:xfrm>
          <a:prstGeom prst="rect">
            <a:avLst/>
          </a:prstGeom>
          <a:noFill/>
          <a:ln/>
        </p:spPr>
        <p:txBody>
          <a:bodyPr wrap="square" lIns="0" tIns="0" rIns="0" bIns="0" rtlCol="0" anchor="t"/>
          <a:lstStyle/>
          <a:p>
            <a:pPr marL="0" indent="0" algn="l">
              <a:lnSpc>
                <a:spcPts val="3100"/>
              </a:lnSpc>
              <a:buNone/>
            </a:pPr>
            <a:r>
              <a:rPr lang="en-US" sz="1900" dirty="0">
                <a:solidFill>
                  <a:srgbClr val="454240"/>
                </a:solidFill>
                <a:latin typeface="DM Sans" pitchFamily="34" charset="0"/>
                <a:ea typeface="DM Sans" pitchFamily="34" charset="-122"/>
                <a:cs typeface="DM Sans" pitchFamily="34" charset="-120"/>
              </a:rPr>
              <a:t>Nel modello 730/2025 riferito ai redditi del 2024, i crediti d'imposta della mediazione vanno indicati nel rigo G15 </a:t>
            </a:r>
            <a:r>
              <a:rPr lang="en-US" sz="1900" b="1" dirty="0">
                <a:solidFill>
                  <a:srgbClr val="454240"/>
                </a:solidFill>
                <a:latin typeface="DM Sans" pitchFamily="34" charset="0"/>
                <a:ea typeface="DM Sans" pitchFamily="34" charset="-122"/>
                <a:cs typeface="DM Sans" pitchFamily="34" charset="-120"/>
              </a:rPr>
              <a:t>"Altri crediti di imposta"</a:t>
            </a:r>
            <a:r>
              <a:rPr lang="en-US" sz="1900" dirty="0">
                <a:solidFill>
                  <a:srgbClr val="454240"/>
                </a:solidFill>
                <a:latin typeface="DM Sans" pitchFamily="34" charset="0"/>
                <a:ea typeface="DM Sans" pitchFamily="34" charset="-122"/>
                <a:cs typeface="DM Sans" pitchFamily="34" charset="-120"/>
              </a:rPr>
              <a:t>. Questo è il modello utilizzato principalmente dai lavoratori dipendenti.</a:t>
            </a:r>
            <a:endParaRPr lang="en-US" sz="1900" dirty="0"/>
          </a:p>
        </p:txBody>
      </p:sp>
      <p:pic>
        <p:nvPicPr>
          <p:cNvPr id="6" name="Image 1" descr="preencoded.png"/>
          <p:cNvPicPr>
            <a:picLocks noChangeAspect="1"/>
          </p:cNvPicPr>
          <p:nvPr/>
        </p:nvPicPr>
        <p:blipFill>
          <a:blip r:embed="rId4"/>
          <a:stretch>
            <a:fillRect/>
          </a:stretch>
        </p:blipFill>
        <p:spPr>
          <a:xfrm>
            <a:off x="5188625" y="1551384"/>
            <a:ext cx="4253032" cy="2628543"/>
          </a:xfrm>
          <a:prstGeom prst="rect">
            <a:avLst/>
          </a:prstGeom>
        </p:spPr>
      </p:pic>
      <p:sp>
        <p:nvSpPr>
          <p:cNvPr id="7" name="Text 3"/>
          <p:cNvSpPr/>
          <p:nvPr/>
        </p:nvSpPr>
        <p:spPr>
          <a:xfrm>
            <a:off x="5188625" y="4426148"/>
            <a:ext cx="4253032" cy="394097"/>
          </a:xfrm>
          <a:prstGeom prst="rect">
            <a:avLst/>
          </a:prstGeom>
          <a:noFill/>
          <a:ln/>
        </p:spPr>
        <p:txBody>
          <a:bodyPr wrap="none" lIns="0" tIns="0" rIns="0" bIns="0" rtlCol="0" anchor="t"/>
          <a:lstStyle/>
          <a:p>
            <a:pPr marL="0" indent="0" algn="l">
              <a:lnSpc>
                <a:spcPts val="3100"/>
              </a:lnSpc>
              <a:buNone/>
            </a:pPr>
            <a:r>
              <a:rPr lang="en-US" sz="1900" b="1" dirty="0">
                <a:solidFill>
                  <a:srgbClr val="454240"/>
                </a:solidFill>
                <a:latin typeface="DM Sans" pitchFamily="34" charset="0"/>
                <a:ea typeface="DM Sans" pitchFamily="34" charset="-122"/>
                <a:cs typeface="DM Sans" pitchFamily="34" charset="-120"/>
              </a:rPr>
              <a:t>Modello Persone Fisiche/25</a:t>
            </a:r>
            <a:endParaRPr lang="en-US" sz="1900" dirty="0"/>
          </a:p>
        </p:txBody>
      </p:sp>
      <p:sp>
        <p:nvSpPr>
          <p:cNvPr id="8" name="Text 4"/>
          <p:cNvSpPr/>
          <p:nvPr/>
        </p:nvSpPr>
        <p:spPr>
          <a:xfrm>
            <a:off x="5188625" y="4938355"/>
            <a:ext cx="4253032" cy="2364581"/>
          </a:xfrm>
          <a:prstGeom prst="rect">
            <a:avLst/>
          </a:prstGeom>
          <a:noFill/>
          <a:ln/>
        </p:spPr>
        <p:txBody>
          <a:bodyPr wrap="square" lIns="0" tIns="0" rIns="0" bIns="0" rtlCol="0" anchor="t"/>
          <a:lstStyle/>
          <a:p>
            <a:pPr marL="0" indent="0" algn="l">
              <a:lnSpc>
                <a:spcPts val="3100"/>
              </a:lnSpc>
              <a:buNone/>
            </a:pPr>
            <a:r>
              <a:rPr lang="en-US" sz="1900" dirty="0">
                <a:solidFill>
                  <a:srgbClr val="454240"/>
                </a:solidFill>
                <a:latin typeface="DM Sans" pitchFamily="34" charset="0"/>
                <a:ea typeface="DM Sans" pitchFamily="34" charset="-122"/>
                <a:cs typeface="DM Sans" pitchFamily="34" charset="-120"/>
              </a:rPr>
              <a:t>Nel modello PF/2025 invece i crediti d'imposta della procedura di mediazione vanno indicati nel rigo CR31 con il codice 16. Questo modello è utilizzato dai possessori di partita IVA.</a:t>
            </a:r>
            <a:endParaRPr lang="en-US" sz="1900" dirty="0"/>
          </a:p>
        </p:txBody>
      </p:sp>
      <p:pic>
        <p:nvPicPr>
          <p:cNvPr id="9" name="Image 2" descr="preencoded.png"/>
          <p:cNvPicPr>
            <a:picLocks noChangeAspect="1"/>
          </p:cNvPicPr>
          <p:nvPr/>
        </p:nvPicPr>
        <p:blipFill>
          <a:blip r:embed="rId5"/>
          <a:stretch>
            <a:fillRect/>
          </a:stretch>
        </p:blipFill>
        <p:spPr>
          <a:xfrm>
            <a:off x="9687878" y="1551384"/>
            <a:ext cx="4253032" cy="2628543"/>
          </a:xfrm>
          <a:prstGeom prst="rect">
            <a:avLst/>
          </a:prstGeom>
        </p:spPr>
      </p:pic>
      <p:sp>
        <p:nvSpPr>
          <p:cNvPr id="10" name="Text 5"/>
          <p:cNvSpPr/>
          <p:nvPr/>
        </p:nvSpPr>
        <p:spPr>
          <a:xfrm>
            <a:off x="9687878" y="4426148"/>
            <a:ext cx="4253032" cy="394097"/>
          </a:xfrm>
          <a:prstGeom prst="rect">
            <a:avLst/>
          </a:prstGeom>
          <a:noFill/>
          <a:ln/>
        </p:spPr>
        <p:txBody>
          <a:bodyPr wrap="none" lIns="0" tIns="0" rIns="0" bIns="0" rtlCol="0" anchor="t"/>
          <a:lstStyle/>
          <a:p>
            <a:pPr marL="0" indent="0" algn="l">
              <a:lnSpc>
                <a:spcPts val="3100"/>
              </a:lnSpc>
              <a:buNone/>
            </a:pPr>
            <a:r>
              <a:rPr lang="en-US" sz="1900" b="1" dirty="0">
                <a:solidFill>
                  <a:srgbClr val="454240"/>
                </a:solidFill>
                <a:latin typeface="DM Sans" pitchFamily="34" charset="0"/>
                <a:ea typeface="DM Sans" pitchFamily="34" charset="-122"/>
                <a:cs typeface="DM Sans" pitchFamily="34" charset="-120"/>
              </a:rPr>
              <a:t>Modello F24</a:t>
            </a:r>
            <a:endParaRPr lang="en-US" sz="1900" dirty="0"/>
          </a:p>
        </p:txBody>
      </p:sp>
      <p:sp>
        <p:nvSpPr>
          <p:cNvPr id="11" name="Text 6"/>
          <p:cNvSpPr/>
          <p:nvPr/>
        </p:nvSpPr>
        <p:spPr>
          <a:xfrm>
            <a:off x="9687878" y="4938355"/>
            <a:ext cx="4253032" cy="2364581"/>
          </a:xfrm>
          <a:prstGeom prst="rect">
            <a:avLst/>
          </a:prstGeom>
          <a:noFill/>
          <a:ln/>
        </p:spPr>
        <p:txBody>
          <a:bodyPr wrap="square" lIns="0" tIns="0" rIns="0" bIns="0" rtlCol="0" anchor="t"/>
          <a:lstStyle/>
          <a:p>
            <a:pPr marL="0" indent="0" algn="l">
              <a:lnSpc>
                <a:spcPts val="3100"/>
              </a:lnSpc>
              <a:buNone/>
            </a:pPr>
            <a:r>
              <a:rPr lang="en-US" sz="1900" dirty="0">
                <a:solidFill>
                  <a:srgbClr val="454240"/>
                </a:solidFill>
                <a:latin typeface="DM Sans" pitchFamily="34" charset="0"/>
                <a:ea typeface="DM Sans" pitchFamily="34" charset="-122"/>
                <a:cs typeface="DM Sans" pitchFamily="34" charset="-120"/>
              </a:rPr>
              <a:t>Per la compensazione tramite F24, è necessario utilizzare i codici tributo specifici istituiti dall'Agenzia delle Entrate, da presentare esclusivamente attraverso i servizi telematici.</a:t>
            </a:r>
            <a:endParaRPr lang="en-US" sz="1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939879"/>
            <a:ext cx="7556421" cy="2126337"/>
          </a:xfrm>
          <a:prstGeom prst="rect">
            <a:avLst/>
          </a:prstGeom>
          <a:noFill/>
          <a:ln/>
        </p:spPr>
        <p:txBody>
          <a:bodyPr wrap="square" lIns="0" tIns="0" rIns="0" bIns="0" rtlCol="0" anchor="t"/>
          <a:lstStyle/>
          <a:p>
            <a:pPr marL="0" indent="0" algn="l">
              <a:lnSpc>
                <a:spcPts val="5550"/>
              </a:lnSpc>
              <a:buNone/>
            </a:pPr>
            <a:r>
              <a:rPr lang="en-US" sz="4450" b="1" dirty="0">
                <a:solidFill>
                  <a:srgbClr val="1F7135"/>
                </a:solidFill>
                <a:latin typeface="Libre Baskerville" pitchFamily="34" charset="0"/>
                <a:ea typeface="Libre Baskerville" pitchFamily="34" charset="-122"/>
                <a:cs typeface="Libre Baskerville" pitchFamily="34" charset="-120"/>
              </a:rPr>
              <a:t>Esenzione dall'Imposta di Registro</a:t>
            </a:r>
            <a:r>
              <a:rPr lang="en-US" sz="4450" b="1" dirty="0">
                <a:solidFill>
                  <a:srgbClr val="5C4E3D"/>
                </a:solidFill>
                <a:latin typeface="Libre Baskerville" pitchFamily="34" charset="0"/>
                <a:ea typeface="Libre Baskerville" pitchFamily="34" charset="-122"/>
                <a:cs typeface="Libre Baskerville" pitchFamily="34" charset="-120"/>
              </a:rPr>
              <a:t> art. 17 commi 1 e 2 Dlgs 28/2010)</a:t>
            </a:r>
            <a:endParaRPr lang="en-US" sz="4450" dirty="0"/>
          </a:p>
        </p:txBody>
      </p:sp>
      <p:sp>
        <p:nvSpPr>
          <p:cNvPr id="4" name="Text 1"/>
          <p:cNvSpPr/>
          <p:nvPr/>
        </p:nvSpPr>
        <p:spPr>
          <a:xfrm>
            <a:off x="793790" y="3406378"/>
            <a:ext cx="7556421" cy="1814036"/>
          </a:xfrm>
          <a:prstGeom prst="rect">
            <a:avLst/>
          </a:prstGeom>
          <a:noFill/>
          <a:ln/>
        </p:spPr>
        <p:txBody>
          <a:bodyPr wrap="square" lIns="0" tIns="0" rIns="0" bIns="0" rtlCol="0" anchor="t"/>
          <a:lstStyle/>
          <a:p>
            <a:pPr marL="0" indent="0" algn="l">
              <a:lnSpc>
                <a:spcPts val="3550"/>
              </a:lnSpc>
              <a:buNone/>
            </a:pPr>
            <a:r>
              <a:rPr lang="en-US" sz="2200" i="1" dirty="0">
                <a:solidFill>
                  <a:srgbClr val="454240"/>
                </a:solidFill>
                <a:latin typeface="DM Sans" pitchFamily="34" charset="0"/>
                <a:ea typeface="DM Sans" pitchFamily="34" charset="-122"/>
                <a:cs typeface="DM Sans" pitchFamily="34" charset="-120"/>
              </a:rPr>
              <a:t>"Tutti gli atti, documenti e provvedimenti relativi al procedimento di mediazione sono esenti dall'imposta di bollo e da ogni spesa, tassa o diritto di qualsiasi specie e natura.</a:t>
            </a:r>
            <a:endParaRPr lang="en-US" sz="2200" dirty="0"/>
          </a:p>
        </p:txBody>
      </p:sp>
      <p:sp>
        <p:nvSpPr>
          <p:cNvPr id="5" name="Text 2"/>
          <p:cNvSpPr/>
          <p:nvPr/>
        </p:nvSpPr>
        <p:spPr>
          <a:xfrm>
            <a:off x="793790" y="5475565"/>
            <a:ext cx="7556421" cy="1814036"/>
          </a:xfrm>
          <a:prstGeom prst="rect">
            <a:avLst/>
          </a:prstGeom>
          <a:noFill/>
          <a:ln/>
        </p:spPr>
        <p:txBody>
          <a:bodyPr wrap="square" lIns="0" tIns="0" rIns="0" bIns="0" rtlCol="0" anchor="t"/>
          <a:lstStyle/>
          <a:p>
            <a:pPr marL="0" indent="0" algn="l">
              <a:lnSpc>
                <a:spcPts val="3550"/>
              </a:lnSpc>
              <a:buNone/>
            </a:pPr>
            <a:r>
              <a:rPr lang="en-US" sz="2200" b="1" i="1" dirty="0">
                <a:solidFill>
                  <a:srgbClr val="F44444"/>
                </a:solidFill>
                <a:latin typeface="DM Sans" pitchFamily="34" charset="0"/>
                <a:ea typeface="DM Sans" pitchFamily="34" charset="-122"/>
                <a:cs typeface="DM Sans" pitchFamily="34" charset="-120"/>
              </a:rPr>
              <a:t>Il verbale e l'accordo di conciliazione sono esenti,</a:t>
            </a:r>
            <a:r>
              <a:rPr lang="en-US" sz="2200" b="1" i="1" dirty="0">
                <a:solidFill>
                  <a:srgbClr val="454240"/>
                </a:solidFill>
                <a:latin typeface="DM Sans" pitchFamily="34" charset="0"/>
                <a:ea typeface="DM Sans" pitchFamily="34" charset="-122"/>
                <a:cs typeface="DM Sans" pitchFamily="34" charset="-120"/>
              </a:rPr>
              <a:t> </a:t>
            </a:r>
            <a:r>
              <a:rPr lang="en-US" sz="2200" i="1" dirty="0">
                <a:solidFill>
                  <a:srgbClr val="454240"/>
                </a:solidFill>
                <a:latin typeface="DM Sans" pitchFamily="34" charset="0"/>
                <a:ea typeface="DM Sans" pitchFamily="34" charset="-122"/>
                <a:cs typeface="DM Sans" pitchFamily="34" charset="-120"/>
              </a:rPr>
              <a:t>dall'imposta di registro entro il limite di </a:t>
            </a:r>
            <a:r>
              <a:rPr lang="en-US" sz="2200" b="1" i="1" dirty="0">
                <a:solidFill>
                  <a:srgbClr val="454240"/>
                </a:solidFill>
                <a:latin typeface="DM Sans" pitchFamily="34" charset="0"/>
                <a:ea typeface="DM Sans" pitchFamily="34" charset="-122"/>
                <a:cs typeface="DM Sans" pitchFamily="34" charset="-120"/>
              </a:rPr>
              <a:t>valore di centomila </a:t>
            </a:r>
            <a:r>
              <a:rPr lang="en-US" sz="2200" i="1" dirty="0">
                <a:solidFill>
                  <a:srgbClr val="454240"/>
                </a:solidFill>
                <a:latin typeface="DM Sans" pitchFamily="34" charset="0"/>
                <a:ea typeface="DM Sans" pitchFamily="34" charset="-122"/>
                <a:cs typeface="DM Sans" pitchFamily="34" charset="-120"/>
              </a:rPr>
              <a:t>euro, altrimenti l'imposta è dovuta per la parte eccedente"</a:t>
            </a:r>
            <a:endParaRPr lang="en-US" sz="2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2268</Words>
  <Application>Microsoft Office PowerPoint</Application>
  <PresentationFormat>Personalizzato</PresentationFormat>
  <Paragraphs>157</Paragraphs>
  <Slides>17</Slides>
  <Notes>17</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17</vt:i4>
      </vt:variant>
    </vt:vector>
  </HeadingPairs>
  <TitlesOfParts>
    <vt:vector size="21" baseType="lpstr">
      <vt:lpstr>Libre Baskerville</vt:lpstr>
      <vt:lpstr>DM Sans</vt:lpstr>
      <vt:lpstr>Arial</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Laura Di Tillio</cp:lastModifiedBy>
  <cp:revision>1</cp:revision>
  <dcterms:created xsi:type="dcterms:W3CDTF">2025-05-03T21:39:05Z</dcterms:created>
  <dcterms:modified xsi:type="dcterms:W3CDTF">2025-05-26T09:38:52Z</dcterms:modified>
</cp:coreProperties>
</file>